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lear Sans Bold" charset="1" panose="020B0803030202020304"/>
      <p:regular r:id="rId22"/>
    </p:embeddedFont>
    <p:embeddedFont>
      <p:font typeface="Clear Sans Medium" charset="1" panose="020B0603030202020304"/>
      <p:regular r:id="rId23"/>
    </p:embeddedFont>
    <p:embeddedFont>
      <p:font typeface="Clear Sans" charset="1" panose="020B05030302020203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3.png" Type="http://schemas.openxmlformats.org/officeDocument/2006/relationships/image"/><Relationship Id="rId20" Target="../media/image31.png" Type="http://schemas.openxmlformats.org/officeDocument/2006/relationships/image"/><Relationship Id="rId21" Target="../media/image32.svg" Type="http://schemas.openxmlformats.org/officeDocument/2006/relationships/image"/><Relationship Id="rId22" Target="../media/image33.png" Type="http://schemas.openxmlformats.org/officeDocument/2006/relationships/image"/><Relationship Id="rId23" Target="../media/image34.svg" Type="http://schemas.openxmlformats.org/officeDocument/2006/relationships/image"/><Relationship Id="rId24" Target="../media/image35.png" Type="http://schemas.openxmlformats.org/officeDocument/2006/relationships/image"/><Relationship Id="rId25" Target="../media/image36.svg" Type="http://schemas.openxmlformats.org/officeDocument/2006/relationships/image"/><Relationship Id="rId26" Target="../media/image37.png" Type="http://schemas.openxmlformats.org/officeDocument/2006/relationships/image"/><Relationship Id="rId27" Target="../media/image38.svg" Type="http://schemas.openxmlformats.org/officeDocument/2006/relationships/image"/><Relationship Id="rId28" Target="../media/image39.png" Type="http://schemas.openxmlformats.org/officeDocument/2006/relationships/image"/><Relationship Id="rId29" Target="../media/image40.svg" Type="http://schemas.openxmlformats.org/officeDocument/2006/relationships/image"/><Relationship Id="rId3" Target="../media/image14.svg" Type="http://schemas.openxmlformats.org/officeDocument/2006/relationships/image"/><Relationship Id="rId30" Target="../media/image41.png" Type="http://schemas.openxmlformats.org/officeDocument/2006/relationships/image"/><Relationship Id="rId31" Target="../media/image42.svg" Type="http://schemas.openxmlformats.org/officeDocument/2006/relationships/image"/><Relationship Id="rId32" Target="../media/image43.png" Type="http://schemas.openxmlformats.org/officeDocument/2006/relationships/image"/><Relationship Id="rId33" Target="../media/image44.svg" Type="http://schemas.openxmlformats.org/officeDocument/2006/relationships/image"/><Relationship Id="rId34" Target="../media/image45.png" Type="http://schemas.openxmlformats.org/officeDocument/2006/relationships/image"/><Relationship Id="rId35" Target="../media/image46.svg" Type="http://schemas.openxmlformats.org/officeDocument/2006/relationships/image"/><Relationship Id="rId36" Target="../media/image47.png" Type="http://schemas.openxmlformats.org/officeDocument/2006/relationships/image"/><Relationship Id="rId37" Target="../media/image48.svg" Type="http://schemas.openxmlformats.org/officeDocument/2006/relationships/image"/><Relationship Id="rId38" Target="../media/image49.png" Type="http://schemas.openxmlformats.org/officeDocument/2006/relationships/image"/><Relationship Id="rId39" Target="../media/image50.svg" Type="http://schemas.openxmlformats.org/officeDocument/2006/relationships/image"/><Relationship Id="rId4" Target="../media/image15.png" Type="http://schemas.openxmlformats.org/officeDocument/2006/relationships/image"/><Relationship Id="rId40" Target="../media/image51.png" Type="http://schemas.openxmlformats.org/officeDocument/2006/relationships/image"/><Relationship Id="rId41" Target="../media/image52.svg" Type="http://schemas.openxmlformats.org/officeDocument/2006/relationships/image"/><Relationship Id="rId42" Target="../media/image53.png" Type="http://schemas.openxmlformats.org/officeDocument/2006/relationships/image"/><Relationship Id="rId43" Target="../media/image54.svg" Type="http://schemas.openxmlformats.org/officeDocument/2006/relationships/image"/><Relationship Id="rId44" Target="../media/image55.png" Type="http://schemas.openxmlformats.org/officeDocument/2006/relationships/image"/><Relationship Id="rId45" Target="../media/image56.svg" Type="http://schemas.openxmlformats.org/officeDocument/2006/relationships/image"/><Relationship Id="rId46" Target="../media/image57.png" Type="http://schemas.openxmlformats.org/officeDocument/2006/relationships/image"/><Relationship Id="rId47" Target="../media/image58.svg" Type="http://schemas.openxmlformats.org/officeDocument/2006/relationships/image"/><Relationship Id="rId48" Target="../media/image59.png" Type="http://schemas.openxmlformats.org/officeDocument/2006/relationships/image"/><Relationship Id="rId49" Target="../media/image60.svg" Type="http://schemas.openxmlformats.org/officeDocument/2006/relationships/image"/><Relationship Id="rId5" Target="../media/image16.svg" Type="http://schemas.openxmlformats.org/officeDocument/2006/relationships/image"/><Relationship Id="rId50" Target="../media/image61.png" Type="http://schemas.openxmlformats.org/officeDocument/2006/relationships/image"/><Relationship Id="rId51" Target="../media/image62.svg" Type="http://schemas.openxmlformats.org/officeDocument/2006/relationships/image"/><Relationship Id="rId52" Target="../media/image63.png" Type="http://schemas.openxmlformats.org/officeDocument/2006/relationships/image"/><Relationship Id="rId53" Target="../media/image64.svg" Type="http://schemas.openxmlformats.org/officeDocument/2006/relationships/image"/><Relationship Id="rId54" Target="../media/image65.png" Type="http://schemas.openxmlformats.org/officeDocument/2006/relationships/image"/><Relationship Id="rId55" Target="../media/image66.svg" Type="http://schemas.openxmlformats.org/officeDocument/2006/relationships/image"/><Relationship Id="rId56" Target="../media/image67.png" Type="http://schemas.openxmlformats.org/officeDocument/2006/relationships/image"/><Relationship Id="rId57" Target="../media/image68.svg" Type="http://schemas.openxmlformats.org/officeDocument/2006/relationships/image"/><Relationship Id="rId58" Target="../media/image69.png" Type="http://schemas.openxmlformats.org/officeDocument/2006/relationships/image"/><Relationship Id="rId59" Target="../media/image70.svg" Type="http://schemas.openxmlformats.org/officeDocument/2006/relationships/image"/><Relationship Id="rId6" Target="../media/image17.png" Type="http://schemas.openxmlformats.org/officeDocument/2006/relationships/image"/><Relationship Id="rId60" Target="../media/image71.png" Type="http://schemas.openxmlformats.org/officeDocument/2006/relationships/image"/><Relationship Id="rId61" Target="../media/image72.sv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01928" y="1861650"/>
            <a:ext cx="8995265" cy="6563700"/>
            <a:chOff x="0" y="0"/>
            <a:chExt cx="11993687" cy="8751601"/>
          </a:xfrm>
        </p:grpSpPr>
        <p:sp>
          <p:nvSpPr>
            <p:cNvPr name="TextBox 4" id="4"/>
            <p:cNvSpPr txBox="true"/>
            <p:nvPr/>
          </p:nvSpPr>
          <p:spPr>
            <a:xfrm rot="0">
              <a:off x="0" y="1617784"/>
              <a:ext cx="11993687" cy="5841999"/>
            </a:xfrm>
            <a:prstGeom prst="rect">
              <a:avLst/>
            </a:prstGeom>
          </p:spPr>
          <p:txBody>
            <a:bodyPr anchor="t" rtlCol="false" tIns="0" lIns="0" bIns="0" rIns="0">
              <a:spAutoFit/>
            </a:bodyPr>
            <a:lstStyle/>
            <a:p>
              <a:pPr algn="l">
                <a:lnSpc>
                  <a:spcPts val="16799"/>
                </a:lnSpc>
              </a:pPr>
              <a:r>
                <a:rPr lang="en-US" sz="15999">
                  <a:solidFill>
                    <a:srgbClr val="FFFFFF"/>
                  </a:solidFill>
                  <a:latin typeface="Clear Sans Bold"/>
                  <a:ea typeface="Clear Sans Bold"/>
                  <a:cs typeface="Clear Sans Bold"/>
                  <a:sym typeface="Clear Sans Bold"/>
                </a:rPr>
                <a:t>Tech at Work</a:t>
              </a:r>
            </a:p>
          </p:txBody>
        </p:sp>
        <p:sp>
          <p:nvSpPr>
            <p:cNvPr name="TextBox 5" id="5"/>
            <p:cNvSpPr txBox="true"/>
            <p:nvPr/>
          </p:nvSpPr>
          <p:spPr>
            <a:xfrm rot="0">
              <a:off x="0" y="-76200"/>
              <a:ext cx="11993687" cy="783167"/>
            </a:xfrm>
            <a:prstGeom prst="rect">
              <a:avLst/>
            </a:prstGeom>
          </p:spPr>
          <p:txBody>
            <a:bodyPr anchor="t" rtlCol="false" tIns="0" lIns="0" bIns="0" rIns="0">
              <a:spAutoFit/>
            </a:bodyPr>
            <a:lstStyle/>
            <a:p>
              <a:pPr algn="l">
                <a:lnSpc>
                  <a:spcPts val="4900"/>
                </a:lnSpc>
              </a:pPr>
              <a:r>
                <a:rPr lang="en-US" sz="3500">
                  <a:solidFill>
                    <a:srgbClr val="FFFFFF"/>
                  </a:solidFill>
                  <a:latin typeface="Clear Sans Medium"/>
                  <a:ea typeface="Clear Sans Medium"/>
                  <a:cs typeface="Clear Sans Medium"/>
                  <a:sym typeface="Clear Sans Medium"/>
                </a:rPr>
                <a:t>TECH TALKS</a:t>
              </a:r>
            </a:p>
          </p:txBody>
        </p:sp>
        <p:sp>
          <p:nvSpPr>
            <p:cNvPr name="TextBox 6" id="6"/>
            <p:cNvSpPr txBox="true"/>
            <p:nvPr/>
          </p:nvSpPr>
          <p:spPr>
            <a:xfrm rot="0">
              <a:off x="0" y="8084851"/>
              <a:ext cx="11993687" cy="666750"/>
            </a:xfrm>
            <a:prstGeom prst="rect">
              <a:avLst/>
            </a:prstGeom>
          </p:spPr>
          <p:txBody>
            <a:bodyPr anchor="t" rtlCol="false" tIns="0" lIns="0" bIns="0" rIns="0">
              <a:spAutoFit/>
            </a:bodyPr>
            <a:lstStyle/>
            <a:p>
              <a:pPr algn="l">
                <a:lnSpc>
                  <a:spcPts val="4200"/>
                </a:lnSpc>
              </a:pPr>
              <a:r>
                <a:rPr lang="en-US" sz="3000">
                  <a:solidFill>
                    <a:srgbClr val="FFFFFF"/>
                  </a:solidFill>
                  <a:latin typeface="Clear Sans"/>
                  <a:ea typeface="Clear Sans"/>
                  <a:cs typeface="Clear Sans"/>
                  <a:sym typeface="Clear Sans"/>
                </a:rPr>
                <a:t>How technology affects companies and employees</a:t>
              </a:r>
            </a:p>
          </p:txBody>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41549" y="1161984"/>
            <a:ext cx="5978805" cy="5384800"/>
            <a:chOff x="0" y="0"/>
            <a:chExt cx="7971741" cy="7179733"/>
          </a:xfrm>
        </p:grpSpPr>
        <p:sp>
          <p:nvSpPr>
            <p:cNvPr name="TextBox 3" id="3"/>
            <p:cNvSpPr txBox="true"/>
            <p:nvPr/>
          </p:nvSpPr>
          <p:spPr>
            <a:xfrm rot="0">
              <a:off x="0" y="76200"/>
              <a:ext cx="7971741" cy="5105400"/>
            </a:xfrm>
            <a:prstGeom prst="rect">
              <a:avLst/>
            </a:prstGeom>
          </p:spPr>
          <p:txBody>
            <a:bodyPr anchor="t" rtlCol="false" tIns="0" lIns="0" bIns="0" rIns="0">
              <a:spAutoFit/>
            </a:bodyPr>
            <a:lstStyle/>
            <a:p>
              <a:pPr algn="l">
                <a:lnSpc>
                  <a:spcPts val="9900"/>
                </a:lnSpc>
              </a:pPr>
              <a:r>
                <a:rPr lang="en-US" sz="9000">
                  <a:solidFill>
                    <a:srgbClr val="132020"/>
                  </a:solidFill>
                  <a:latin typeface="Clear Sans Bold"/>
                  <a:ea typeface="Clear Sans Bold"/>
                  <a:cs typeface="Clear Sans Bold"/>
                  <a:sym typeface="Clear Sans Bold"/>
                </a:rPr>
                <a:t>On Employee Happiness</a:t>
              </a:r>
            </a:p>
          </p:txBody>
        </p:sp>
        <p:sp>
          <p:nvSpPr>
            <p:cNvPr name="TextBox 4" id="4"/>
            <p:cNvSpPr txBox="true"/>
            <p:nvPr/>
          </p:nvSpPr>
          <p:spPr>
            <a:xfrm rot="0">
              <a:off x="0" y="5960533"/>
              <a:ext cx="7971741" cy="1219200"/>
            </a:xfrm>
            <a:prstGeom prst="rect">
              <a:avLst/>
            </a:prstGeom>
          </p:spPr>
          <p:txBody>
            <a:bodyPr anchor="t" rtlCol="false" tIns="0" lIns="0" bIns="0" rIns="0">
              <a:spAutoFit/>
            </a:bodyPr>
            <a:lstStyle/>
            <a:p>
              <a:pPr algn="l">
                <a:lnSpc>
                  <a:spcPts val="3600"/>
                </a:lnSpc>
              </a:pPr>
              <a:r>
                <a:rPr lang="en-US" sz="3000">
                  <a:solidFill>
                    <a:srgbClr val="132020"/>
                  </a:solidFill>
                  <a:latin typeface="Clear Sans Medium"/>
                  <a:ea typeface="Clear Sans Medium"/>
                  <a:cs typeface="Clear Sans Medium"/>
                  <a:sym typeface="Clear Sans Medium"/>
                </a:rPr>
                <a:t>How tech makes accomplishing work easy and satisfying</a:t>
              </a:r>
            </a:p>
          </p:txBody>
        </p:sp>
      </p:grpSp>
      <p:grpSp>
        <p:nvGrpSpPr>
          <p:cNvPr name="Group 5" id="5"/>
          <p:cNvGrpSpPr/>
          <p:nvPr/>
        </p:nvGrpSpPr>
        <p:grpSpPr>
          <a:xfrm rot="0">
            <a:off x="9844621" y="1372314"/>
            <a:ext cx="6801829" cy="1878647"/>
            <a:chOff x="0" y="0"/>
            <a:chExt cx="9069106" cy="2504863"/>
          </a:xfrm>
        </p:grpSpPr>
        <p:sp>
          <p:nvSpPr>
            <p:cNvPr name="TextBox 6" id="6"/>
            <p:cNvSpPr txBox="true"/>
            <p:nvPr/>
          </p:nvSpPr>
          <p:spPr>
            <a:xfrm rot="0">
              <a:off x="0" y="-47625"/>
              <a:ext cx="9069106" cy="591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Easier Ways of Working</a:t>
              </a:r>
            </a:p>
          </p:txBody>
        </p:sp>
        <p:sp>
          <p:nvSpPr>
            <p:cNvPr name="TextBox 7" id="7"/>
            <p:cNvSpPr txBox="true"/>
            <p:nvPr/>
          </p:nvSpPr>
          <p:spPr>
            <a:xfrm rot="0">
              <a:off x="0" y="1115272"/>
              <a:ext cx="9069106" cy="1389592"/>
            </a:xfrm>
            <a:prstGeom prst="rect">
              <a:avLst/>
            </a:prstGeom>
          </p:spPr>
          <p:txBody>
            <a:bodyPr anchor="t" rtlCol="false" tIns="0" lIns="0" bIns="0" rIns="0">
              <a:spAutoFit/>
            </a:bodyPr>
            <a:lstStyle/>
            <a:p>
              <a:pPr algn="l">
                <a:lnSpc>
                  <a:spcPts val="2800"/>
                </a:lnSpc>
              </a:pPr>
              <a:r>
                <a:rPr lang="en-US" sz="2000">
                  <a:solidFill>
                    <a:srgbClr val="132020"/>
                  </a:solidFill>
                  <a:latin typeface="Clear Sans"/>
                  <a:ea typeface="Clear Sans"/>
                  <a:cs typeface="Clear Sans"/>
                  <a:sym typeface="Clear Sans"/>
                </a:rPr>
                <a:t>Several platforms offer different tools and features employees can use to make each task more convenient</a:t>
              </a:r>
            </a:p>
            <a:p>
              <a:pPr algn="l">
                <a:lnSpc>
                  <a:spcPts val="2800"/>
                </a:lnSpc>
              </a:pPr>
              <a:r>
                <a:rPr lang="en-US" sz="2000">
                  <a:solidFill>
                    <a:srgbClr val="132020"/>
                  </a:solidFill>
                  <a:latin typeface="Clear Sans"/>
                  <a:ea typeface="Clear Sans"/>
                  <a:cs typeface="Clear Sans"/>
                  <a:sym typeface="Clear Sans"/>
                </a:rPr>
                <a:t>and effective.</a:t>
              </a:r>
            </a:p>
          </p:txBody>
        </p:sp>
        <p:sp>
          <p:nvSpPr>
            <p:cNvPr name="AutoShape 8" id="8"/>
            <p:cNvSpPr/>
            <p:nvPr/>
          </p:nvSpPr>
          <p:spPr>
            <a:xfrm rot="0">
              <a:off x="0" y="846878"/>
              <a:ext cx="9069106" cy="0"/>
            </a:xfrm>
            <a:prstGeom prst="line">
              <a:avLst/>
            </a:prstGeom>
            <a:ln cap="rnd" w="12700">
              <a:solidFill>
                <a:srgbClr val="210840"/>
              </a:solidFill>
              <a:prstDash val="solid"/>
              <a:headEnd type="none" len="sm" w="sm"/>
              <a:tailEnd type="none" len="sm" w="sm"/>
            </a:ln>
          </p:spPr>
        </p:sp>
      </p:grpSp>
      <p:grpSp>
        <p:nvGrpSpPr>
          <p:cNvPr name="Group 9" id="9"/>
          <p:cNvGrpSpPr/>
          <p:nvPr/>
        </p:nvGrpSpPr>
        <p:grpSpPr>
          <a:xfrm rot="0">
            <a:off x="9844621" y="4380389"/>
            <a:ext cx="6801829" cy="1526222"/>
            <a:chOff x="0" y="0"/>
            <a:chExt cx="9069106" cy="2034963"/>
          </a:xfrm>
        </p:grpSpPr>
        <p:sp>
          <p:nvSpPr>
            <p:cNvPr name="TextBox 10" id="10"/>
            <p:cNvSpPr txBox="true"/>
            <p:nvPr/>
          </p:nvSpPr>
          <p:spPr>
            <a:xfrm rot="0">
              <a:off x="0" y="-47625"/>
              <a:ext cx="9069106" cy="591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Faster Means of Communication</a:t>
              </a:r>
            </a:p>
          </p:txBody>
        </p:sp>
        <p:sp>
          <p:nvSpPr>
            <p:cNvPr name="TextBox 11" id="11"/>
            <p:cNvSpPr txBox="true"/>
            <p:nvPr/>
          </p:nvSpPr>
          <p:spPr>
            <a:xfrm rot="0">
              <a:off x="0" y="1115272"/>
              <a:ext cx="9069106" cy="919692"/>
            </a:xfrm>
            <a:prstGeom prst="rect">
              <a:avLst/>
            </a:prstGeom>
          </p:spPr>
          <p:txBody>
            <a:bodyPr anchor="t" rtlCol="false" tIns="0" lIns="0" bIns="0" rIns="0">
              <a:spAutoFit/>
            </a:bodyPr>
            <a:lstStyle/>
            <a:p>
              <a:pPr algn="l">
                <a:lnSpc>
                  <a:spcPts val="2800"/>
                </a:lnSpc>
              </a:pPr>
              <a:r>
                <a:rPr lang="en-US" sz="2000">
                  <a:solidFill>
                    <a:srgbClr val="132020"/>
                  </a:solidFill>
                  <a:latin typeface="Clear Sans"/>
                  <a:ea typeface="Clear Sans"/>
                  <a:cs typeface="Clear Sans"/>
                  <a:sym typeface="Clear Sans"/>
                </a:rPr>
                <a:t>Interacting with colleagues and sending out a message</a:t>
              </a:r>
            </a:p>
            <a:p>
              <a:pPr algn="l">
                <a:lnSpc>
                  <a:spcPts val="2800"/>
                </a:lnSpc>
              </a:pPr>
              <a:r>
                <a:rPr lang="en-US" sz="2000">
                  <a:solidFill>
                    <a:srgbClr val="132020"/>
                  </a:solidFill>
                  <a:latin typeface="Clear Sans"/>
                  <a:ea typeface="Clear Sans"/>
                  <a:cs typeface="Clear Sans"/>
                  <a:sym typeface="Clear Sans"/>
                </a:rPr>
                <a:t>to anyone in and out of the country takes no time at all.</a:t>
              </a:r>
            </a:p>
          </p:txBody>
        </p:sp>
        <p:sp>
          <p:nvSpPr>
            <p:cNvPr name="AutoShape 12" id="12"/>
            <p:cNvSpPr/>
            <p:nvPr/>
          </p:nvSpPr>
          <p:spPr>
            <a:xfrm rot="0">
              <a:off x="0" y="846878"/>
              <a:ext cx="9069106" cy="0"/>
            </a:xfrm>
            <a:prstGeom prst="line">
              <a:avLst/>
            </a:prstGeom>
            <a:ln cap="rnd" w="12700">
              <a:solidFill>
                <a:srgbClr val="210840"/>
              </a:solidFill>
              <a:prstDash val="solid"/>
              <a:headEnd type="none" len="sm" w="sm"/>
              <a:tailEnd type="none" len="sm" w="sm"/>
            </a:ln>
          </p:spPr>
        </p:sp>
      </p:grpSp>
      <p:grpSp>
        <p:nvGrpSpPr>
          <p:cNvPr name="Group 13" id="13"/>
          <p:cNvGrpSpPr/>
          <p:nvPr/>
        </p:nvGrpSpPr>
        <p:grpSpPr>
          <a:xfrm rot="0">
            <a:off x="9844621" y="7040086"/>
            <a:ext cx="6801829" cy="1878647"/>
            <a:chOff x="0" y="0"/>
            <a:chExt cx="9069106" cy="2504863"/>
          </a:xfrm>
        </p:grpSpPr>
        <p:sp>
          <p:nvSpPr>
            <p:cNvPr name="TextBox 14" id="14"/>
            <p:cNvSpPr txBox="true"/>
            <p:nvPr/>
          </p:nvSpPr>
          <p:spPr>
            <a:xfrm rot="0">
              <a:off x="0" y="-47625"/>
              <a:ext cx="9069106" cy="591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Effective Time Management</a:t>
              </a:r>
            </a:p>
          </p:txBody>
        </p:sp>
        <p:sp>
          <p:nvSpPr>
            <p:cNvPr name="TextBox 15" id="15"/>
            <p:cNvSpPr txBox="true"/>
            <p:nvPr/>
          </p:nvSpPr>
          <p:spPr>
            <a:xfrm rot="0">
              <a:off x="0" y="1115272"/>
              <a:ext cx="9069106" cy="1389592"/>
            </a:xfrm>
            <a:prstGeom prst="rect">
              <a:avLst/>
            </a:prstGeom>
          </p:spPr>
          <p:txBody>
            <a:bodyPr anchor="t" rtlCol="false" tIns="0" lIns="0" bIns="0" rIns="0">
              <a:spAutoFit/>
            </a:bodyPr>
            <a:lstStyle/>
            <a:p>
              <a:pPr algn="l" marL="0" indent="0" lvl="1">
                <a:lnSpc>
                  <a:spcPts val="2800"/>
                </a:lnSpc>
                <a:spcBef>
                  <a:spcPct val="0"/>
                </a:spcBef>
              </a:pPr>
              <a:r>
                <a:rPr lang="en-US" sz="2000">
                  <a:solidFill>
                    <a:srgbClr val="132020"/>
                  </a:solidFill>
                  <a:latin typeface="Clear Sans"/>
                  <a:ea typeface="Clear Sans"/>
                  <a:cs typeface="Clear Sans"/>
                  <a:sym typeface="Clear Sans"/>
                </a:rPr>
                <a:t>Getting work done faster means employees can dedicate more time to life outside of work, especially for remote positions.</a:t>
              </a:r>
            </a:p>
          </p:txBody>
        </p:sp>
        <p:sp>
          <p:nvSpPr>
            <p:cNvPr name="AutoShape 16" id="16"/>
            <p:cNvSpPr/>
            <p:nvPr/>
          </p:nvSpPr>
          <p:spPr>
            <a:xfrm rot="0">
              <a:off x="0" y="846878"/>
              <a:ext cx="9069106" cy="0"/>
            </a:xfrm>
            <a:prstGeom prst="line">
              <a:avLst/>
            </a:prstGeom>
            <a:ln cap="rnd" w="12700">
              <a:solidFill>
                <a:srgbClr val="210840"/>
              </a:solidFill>
              <a:prstDash val="solid"/>
              <a:headEnd type="none" len="sm" w="sm"/>
              <a:tailEnd type="none" len="sm" w="sm"/>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10840"/>
        </a:solidFill>
      </p:bgPr>
    </p:bg>
    <p:spTree>
      <p:nvGrpSpPr>
        <p:cNvPr id="1" name=""/>
        <p:cNvGrpSpPr/>
        <p:nvPr/>
      </p:nvGrpSpPr>
      <p:grpSpPr>
        <a:xfrm>
          <a:off x="0" y="0"/>
          <a:ext cx="0" cy="0"/>
          <a:chOff x="0" y="0"/>
          <a:chExt cx="0" cy="0"/>
        </a:xfrm>
      </p:grpSpPr>
      <p:grpSp>
        <p:nvGrpSpPr>
          <p:cNvPr name="Group 2" id="2"/>
          <p:cNvGrpSpPr/>
          <p:nvPr/>
        </p:nvGrpSpPr>
        <p:grpSpPr>
          <a:xfrm rot="0">
            <a:off x="7804154" y="1943859"/>
            <a:ext cx="9305732" cy="6399283"/>
            <a:chOff x="0" y="0"/>
            <a:chExt cx="12407643" cy="8532377"/>
          </a:xfrm>
        </p:grpSpPr>
        <p:sp>
          <p:nvSpPr>
            <p:cNvPr name="TextBox 3" id="3"/>
            <p:cNvSpPr txBox="true"/>
            <p:nvPr/>
          </p:nvSpPr>
          <p:spPr>
            <a:xfrm rot="0">
              <a:off x="0" y="76200"/>
              <a:ext cx="12407643" cy="3429000"/>
            </a:xfrm>
            <a:prstGeom prst="rect">
              <a:avLst/>
            </a:prstGeom>
          </p:spPr>
          <p:txBody>
            <a:bodyPr anchor="t" rtlCol="false" tIns="0" lIns="0" bIns="0" rIns="0">
              <a:spAutoFit/>
            </a:bodyPr>
            <a:lstStyle/>
            <a:p>
              <a:pPr algn="l">
                <a:lnSpc>
                  <a:spcPts val="9900"/>
                </a:lnSpc>
              </a:pPr>
              <a:r>
                <a:rPr lang="en-US" sz="9000">
                  <a:solidFill>
                    <a:srgbClr val="FFFFFF"/>
                  </a:solidFill>
                  <a:latin typeface="Clear Sans Bold"/>
                  <a:ea typeface="Clear Sans Bold"/>
                  <a:cs typeface="Clear Sans Bold"/>
                  <a:sym typeface="Clear Sans Bold"/>
                </a:rPr>
                <a:t>Is remote work here to stay?</a:t>
              </a:r>
            </a:p>
          </p:txBody>
        </p:sp>
        <p:sp>
          <p:nvSpPr>
            <p:cNvPr name="TextBox 4" id="4"/>
            <p:cNvSpPr txBox="true"/>
            <p:nvPr/>
          </p:nvSpPr>
          <p:spPr>
            <a:xfrm rot="0">
              <a:off x="0" y="4424092"/>
              <a:ext cx="12407643" cy="660400"/>
            </a:xfrm>
            <a:prstGeom prst="rect">
              <a:avLst/>
            </a:prstGeom>
          </p:spPr>
          <p:txBody>
            <a:bodyPr anchor="t" rtlCol="false" tIns="0" lIns="0" bIns="0" rIns="0">
              <a:spAutoFit/>
            </a:bodyPr>
            <a:lstStyle/>
            <a:p>
              <a:pPr algn="l">
                <a:lnSpc>
                  <a:spcPts val="3960"/>
                </a:lnSpc>
              </a:pPr>
              <a:r>
                <a:rPr lang="en-US" sz="3300">
                  <a:solidFill>
                    <a:srgbClr val="FFFFFF"/>
                  </a:solidFill>
                  <a:latin typeface="Clear Sans Medium"/>
                  <a:ea typeface="Clear Sans Medium"/>
                  <a:cs typeface="Clear Sans Medium"/>
                  <a:sym typeface="Clear Sans Medium"/>
                </a:rPr>
                <a:t>How working from home might be the way to go</a:t>
              </a:r>
            </a:p>
          </p:txBody>
        </p:sp>
        <p:sp>
          <p:nvSpPr>
            <p:cNvPr name="TextBox 5" id="5"/>
            <p:cNvSpPr txBox="true"/>
            <p:nvPr/>
          </p:nvSpPr>
          <p:spPr>
            <a:xfrm rot="0">
              <a:off x="0" y="6017988"/>
              <a:ext cx="12407643" cy="2452158"/>
            </a:xfrm>
            <a:prstGeom prst="rect">
              <a:avLst/>
            </a:prstGeom>
          </p:spPr>
          <p:txBody>
            <a:bodyPr anchor="t" rtlCol="false" tIns="0" lIns="0" bIns="0" rIns="0">
              <a:spAutoFit/>
            </a:bodyPr>
            <a:lstStyle/>
            <a:p>
              <a:pPr algn="l">
                <a:lnSpc>
                  <a:spcPts val="2974"/>
                </a:lnSpc>
              </a:pPr>
              <a:r>
                <a:rPr lang="en-US" sz="2124">
                  <a:solidFill>
                    <a:srgbClr val="FFFFFF"/>
                  </a:solidFill>
                  <a:latin typeface="Clear Sans"/>
                  <a:ea typeface="Clear Sans"/>
                  <a:cs typeface="Clear Sans"/>
                  <a:sym typeface="Clear Sans"/>
                </a:rPr>
                <a:t>Now that it's become even more evident that finishing tasks and communicating with colleagues can all be quickly done even when every employee stays at home, plenty of companies see how remote work is the better path to take. It's cost-effective, easy and safe, so it's no wonder why some businesses are starting to make remote work the norm.</a:t>
              </a:r>
            </a:p>
          </p:txBody>
        </p:sp>
      </p:grpSp>
      <p:sp>
        <p:nvSpPr>
          <p:cNvPr name="Freeform 6" id="6"/>
          <p:cNvSpPr/>
          <p:nvPr/>
        </p:nvSpPr>
        <p:spPr>
          <a:xfrm flipH="false" flipV="false" rot="0">
            <a:off x="1028700" y="1028700"/>
            <a:ext cx="5330863" cy="8229600"/>
          </a:xfrm>
          <a:custGeom>
            <a:avLst/>
            <a:gdLst/>
            <a:ahLst/>
            <a:cxnLst/>
            <a:rect r="r" b="b" t="t" l="l"/>
            <a:pathLst>
              <a:path h="8229600" w="5330863">
                <a:moveTo>
                  <a:pt x="0" y="0"/>
                </a:moveTo>
                <a:lnTo>
                  <a:pt x="5330863" y="0"/>
                </a:lnTo>
                <a:lnTo>
                  <a:pt x="5330863" y="8229600"/>
                </a:lnTo>
                <a:lnTo>
                  <a:pt x="0" y="8229600"/>
                </a:lnTo>
                <a:lnTo>
                  <a:pt x="0" y="0"/>
                </a:lnTo>
                <a:close/>
              </a:path>
            </a:pathLst>
          </a:custGeom>
          <a:blipFill>
            <a:blip r:embed="rId2"/>
            <a:stretch>
              <a:fillRect l="-1458" t="0" r="-1458" b="0"/>
            </a:stretch>
          </a:blip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66739" y="2390775"/>
            <a:ext cx="13954522" cy="5495925"/>
          </a:xfrm>
          <a:prstGeom prst="rect">
            <a:avLst/>
          </a:prstGeom>
        </p:spPr>
        <p:txBody>
          <a:bodyPr anchor="t" rtlCol="false" tIns="0" lIns="0" bIns="0" rIns="0">
            <a:spAutoFit/>
          </a:bodyPr>
          <a:lstStyle/>
          <a:p>
            <a:pPr algn="l" marL="0" indent="0" lvl="0">
              <a:lnSpc>
                <a:spcPts val="7200"/>
              </a:lnSpc>
            </a:pPr>
            <a:r>
              <a:rPr lang="en-US" sz="6000" u="none">
                <a:solidFill>
                  <a:srgbClr val="132020"/>
                </a:solidFill>
                <a:latin typeface="Clear Sans Bold"/>
                <a:ea typeface="Clear Sans Bold"/>
                <a:cs typeface="Clear Sans Bold"/>
                <a:sym typeface="Clear Sans Bold"/>
              </a:rPr>
              <a:t>While </a:t>
            </a:r>
            <a:r>
              <a:rPr lang="en-US" sz="6000" u="none">
                <a:solidFill>
                  <a:srgbClr val="865F9D"/>
                </a:solidFill>
                <a:latin typeface="Clear Sans Bold"/>
                <a:ea typeface="Clear Sans Bold"/>
                <a:cs typeface="Clear Sans Bold"/>
                <a:sym typeface="Clear Sans Bold"/>
              </a:rPr>
              <a:t>remote work</a:t>
            </a:r>
            <a:r>
              <a:rPr lang="en-US" sz="6000" u="none">
                <a:solidFill>
                  <a:srgbClr val="132020"/>
                </a:solidFill>
                <a:latin typeface="Clear Sans Bold"/>
                <a:ea typeface="Clear Sans Bold"/>
                <a:cs typeface="Clear Sans Bold"/>
                <a:sym typeface="Clear Sans Bold"/>
              </a:rPr>
              <a:t> has its perks,</a:t>
            </a:r>
          </a:p>
          <a:p>
            <a:pPr algn="l" marL="0" indent="0" lvl="0">
              <a:lnSpc>
                <a:spcPts val="7200"/>
              </a:lnSpc>
            </a:pPr>
            <a:r>
              <a:rPr lang="en-US" sz="6000" u="none">
                <a:solidFill>
                  <a:srgbClr val="132020"/>
                </a:solidFill>
                <a:latin typeface="Clear Sans Bold"/>
                <a:ea typeface="Clear Sans Bold"/>
                <a:cs typeface="Clear Sans Bold"/>
                <a:sym typeface="Clear Sans Bold"/>
              </a:rPr>
              <a:t>the ability to switch off after a day's work may be even more difficult as you find that the space you spend hours working in is the same space that used to only be for rest and relaxation.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10840"/>
        </a:solidFill>
      </p:bgPr>
    </p:bg>
    <p:spTree>
      <p:nvGrpSpPr>
        <p:cNvPr id="1" name=""/>
        <p:cNvGrpSpPr/>
        <p:nvPr/>
      </p:nvGrpSpPr>
      <p:grpSpPr>
        <a:xfrm>
          <a:off x="0" y="0"/>
          <a:ext cx="0" cy="0"/>
          <a:chOff x="0" y="0"/>
          <a:chExt cx="0" cy="0"/>
        </a:xfrm>
      </p:grpSpPr>
      <p:grpSp>
        <p:nvGrpSpPr>
          <p:cNvPr name="Group 2" id="2"/>
          <p:cNvGrpSpPr/>
          <p:nvPr/>
        </p:nvGrpSpPr>
        <p:grpSpPr>
          <a:xfrm rot="0">
            <a:off x="1456651" y="2208004"/>
            <a:ext cx="11361752" cy="5870993"/>
            <a:chOff x="0" y="0"/>
            <a:chExt cx="15149003" cy="7827991"/>
          </a:xfrm>
        </p:grpSpPr>
        <p:sp>
          <p:nvSpPr>
            <p:cNvPr name="TextBox 3" id="3"/>
            <p:cNvSpPr txBox="true"/>
            <p:nvPr/>
          </p:nvSpPr>
          <p:spPr>
            <a:xfrm rot="0">
              <a:off x="0" y="2672637"/>
              <a:ext cx="15149003" cy="5099473"/>
            </a:xfrm>
            <a:prstGeom prst="rect">
              <a:avLst/>
            </a:prstGeom>
          </p:spPr>
          <p:txBody>
            <a:bodyPr anchor="t" rtlCol="false" tIns="0" lIns="0" bIns="0" rIns="0">
              <a:spAutoFit/>
            </a:bodyPr>
            <a:lstStyle/>
            <a:p>
              <a:pPr algn="l" marL="523557" indent="-261778" lvl="1">
                <a:lnSpc>
                  <a:spcPts val="3394"/>
                </a:lnSpc>
                <a:spcBef>
                  <a:spcPct val="0"/>
                </a:spcBef>
                <a:buFont typeface="Arial"/>
                <a:buChar char="•"/>
              </a:pPr>
              <a:r>
                <a:rPr lang="en-US" sz="2424" u="none">
                  <a:solidFill>
                    <a:srgbClr val="FFFFFF"/>
                  </a:solidFill>
                  <a:latin typeface="Clear Sans"/>
                  <a:ea typeface="Clear Sans"/>
                  <a:cs typeface="Clear Sans"/>
                  <a:sym typeface="Clear Sans"/>
                </a:rPr>
                <a:t>Increased task automation and use of artificial intelligence.</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Clear Sans"/>
                  <a:ea typeface="Clear Sans"/>
                  <a:cs typeface="Clear Sans"/>
                  <a:sym typeface="Clear Sans"/>
                </a:rPr>
                <a:t>Extra focus on high-value tasks.</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Clear Sans"/>
                  <a:ea typeface="Clear Sans"/>
                  <a:cs typeface="Clear Sans"/>
                  <a:sym typeface="Clear Sans"/>
                </a:rPr>
                <a:t>Continuous investment in cybersecurity and security technology.</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Clear Sans"/>
                  <a:ea typeface="Clear Sans"/>
                  <a:cs typeface="Clear Sans"/>
                  <a:sym typeface="Clear Sans"/>
                </a:rPr>
                <a:t>A better conscious focus on mental health.</a:t>
              </a:r>
            </a:p>
            <a:p>
              <a:pPr algn="l">
                <a:lnSpc>
                  <a:spcPts val="3394"/>
                </a:lnSpc>
                <a:spcBef>
                  <a:spcPct val="0"/>
                </a:spcBef>
              </a:pPr>
            </a:p>
            <a:p>
              <a:pPr algn="l" marL="523557" indent="-261778" lvl="1">
                <a:lnSpc>
                  <a:spcPts val="3394"/>
                </a:lnSpc>
                <a:spcBef>
                  <a:spcPct val="0"/>
                </a:spcBef>
                <a:buFont typeface="Arial"/>
                <a:buChar char="•"/>
              </a:pPr>
              <a:r>
                <a:rPr lang="en-US" sz="2424" u="none">
                  <a:solidFill>
                    <a:srgbClr val="FFFFFF"/>
                  </a:solidFill>
                  <a:latin typeface="Clear Sans"/>
                  <a:ea typeface="Clear Sans"/>
                  <a:cs typeface="Clear Sans"/>
                  <a:sym typeface="Clear Sans"/>
                </a:rPr>
                <a:t>Greater geographic distribution and representation of the workforce.</a:t>
              </a:r>
            </a:p>
          </p:txBody>
        </p:sp>
        <p:sp>
          <p:nvSpPr>
            <p:cNvPr name="TextBox 4" id="4"/>
            <p:cNvSpPr txBox="true"/>
            <p:nvPr/>
          </p:nvSpPr>
          <p:spPr>
            <a:xfrm rot="0">
              <a:off x="0" y="-9525"/>
              <a:ext cx="15149003" cy="1228725"/>
            </a:xfrm>
            <a:prstGeom prst="rect">
              <a:avLst/>
            </a:prstGeom>
          </p:spPr>
          <p:txBody>
            <a:bodyPr anchor="t" rtlCol="false" tIns="0" lIns="0" bIns="0" rIns="0">
              <a:spAutoFit/>
            </a:bodyPr>
            <a:lstStyle/>
            <a:p>
              <a:pPr algn="l" marL="0" indent="0" lvl="0">
                <a:lnSpc>
                  <a:spcPts val="7200"/>
                </a:lnSpc>
              </a:pPr>
              <a:r>
                <a:rPr lang="en-US" sz="6000">
                  <a:solidFill>
                    <a:srgbClr val="FFFFFF"/>
                  </a:solidFill>
                  <a:latin typeface="Clear Sans Bold"/>
                  <a:ea typeface="Clear Sans Bold"/>
                  <a:cs typeface="Clear Sans Bold"/>
                  <a:sym typeface="Clear Sans Bold"/>
                </a:rPr>
                <a:t>What's Next in Tech Workspace</a:t>
              </a:r>
            </a:p>
          </p:txBody>
        </p:sp>
      </p:grpSp>
      <p:sp>
        <p:nvSpPr>
          <p:cNvPr name="Freeform 5" id="5"/>
          <p:cNvSpPr/>
          <p:nvPr/>
        </p:nvSpPr>
        <p:spPr>
          <a:xfrm flipH="false" flipV="false" rot="0">
            <a:off x="14423600" y="0"/>
            <a:ext cx="3864400" cy="10287000"/>
          </a:xfrm>
          <a:custGeom>
            <a:avLst/>
            <a:gdLst/>
            <a:ahLst/>
            <a:cxnLst/>
            <a:rect r="r" b="b" t="t" l="l"/>
            <a:pathLst>
              <a:path h="10287000" w="3864400">
                <a:moveTo>
                  <a:pt x="0" y="0"/>
                </a:moveTo>
                <a:lnTo>
                  <a:pt x="3864400" y="0"/>
                </a:lnTo>
                <a:lnTo>
                  <a:pt x="3864400" y="10287000"/>
                </a:lnTo>
                <a:lnTo>
                  <a:pt x="0" y="10287000"/>
                </a:lnTo>
                <a:lnTo>
                  <a:pt x="0" y="0"/>
                </a:lnTo>
                <a:close/>
              </a:path>
            </a:pathLst>
          </a:custGeom>
          <a:blipFill>
            <a:blip r:embed="rId2"/>
            <a:stretch>
              <a:fillRect l="-38733" t="0" r="-38733"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668251" y="2275351"/>
            <a:ext cx="8591049" cy="5736299"/>
            <a:chOff x="0" y="0"/>
            <a:chExt cx="11454732" cy="7648399"/>
          </a:xfrm>
        </p:grpSpPr>
        <p:sp>
          <p:nvSpPr>
            <p:cNvPr name="TextBox 4" id="4"/>
            <p:cNvSpPr txBox="true"/>
            <p:nvPr/>
          </p:nvSpPr>
          <p:spPr>
            <a:xfrm rot="0">
              <a:off x="0" y="-9525"/>
              <a:ext cx="11454732" cy="6105525"/>
            </a:xfrm>
            <a:prstGeom prst="rect">
              <a:avLst/>
            </a:prstGeom>
          </p:spPr>
          <p:txBody>
            <a:bodyPr anchor="t" rtlCol="false" tIns="0" lIns="0" bIns="0" rIns="0">
              <a:spAutoFit/>
            </a:bodyPr>
            <a:lstStyle/>
            <a:p>
              <a:pPr algn="r">
                <a:lnSpc>
                  <a:spcPts val="7200"/>
                </a:lnSpc>
              </a:pPr>
              <a:r>
                <a:rPr lang="en-US" sz="6000">
                  <a:solidFill>
                    <a:srgbClr val="FFFFFF"/>
                  </a:solidFill>
                  <a:latin typeface="Clear Sans Bold"/>
                  <a:ea typeface="Clear Sans Bold"/>
                  <a:cs typeface="Clear Sans Bold"/>
                  <a:sym typeface="Clear Sans Bold"/>
                </a:rPr>
                <a:t>Science and technology revolutionise our lives, but memory, tradition and myth frame</a:t>
              </a:r>
            </a:p>
            <a:p>
              <a:pPr algn="r">
                <a:lnSpc>
                  <a:spcPts val="7200"/>
                </a:lnSpc>
              </a:pPr>
              <a:r>
                <a:rPr lang="en-US" sz="6000">
                  <a:solidFill>
                    <a:srgbClr val="FFFFFF"/>
                  </a:solidFill>
                  <a:latin typeface="Clear Sans Bold"/>
                  <a:ea typeface="Clear Sans Bold"/>
                  <a:cs typeface="Clear Sans Bold"/>
                  <a:sym typeface="Clear Sans Bold"/>
                </a:rPr>
                <a:t>our response.</a:t>
              </a:r>
            </a:p>
          </p:txBody>
        </p:sp>
        <p:sp>
          <p:nvSpPr>
            <p:cNvPr name="TextBox 5" id="5"/>
            <p:cNvSpPr txBox="true"/>
            <p:nvPr/>
          </p:nvSpPr>
          <p:spPr>
            <a:xfrm rot="0">
              <a:off x="0" y="6981649"/>
              <a:ext cx="11454732" cy="666750"/>
            </a:xfrm>
            <a:prstGeom prst="rect">
              <a:avLst/>
            </a:prstGeom>
          </p:spPr>
          <p:txBody>
            <a:bodyPr anchor="t" rtlCol="false" tIns="0" lIns="0" bIns="0" rIns="0">
              <a:spAutoFit/>
            </a:bodyPr>
            <a:lstStyle/>
            <a:p>
              <a:pPr algn="r">
                <a:lnSpc>
                  <a:spcPts val="4200"/>
                </a:lnSpc>
              </a:pPr>
              <a:r>
                <a:rPr lang="en-US" sz="3000">
                  <a:solidFill>
                    <a:srgbClr val="FFFFFF"/>
                  </a:solidFill>
                  <a:latin typeface="Clear Sans"/>
                  <a:ea typeface="Clear Sans"/>
                  <a:cs typeface="Clear Sans"/>
                  <a:sym typeface="Clear Sans"/>
                </a:rPr>
                <a:t>- Arthur Schlesinger</a:t>
              </a: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210840"/>
        </a:solidFill>
      </p:bgPr>
    </p:bg>
    <p:spTree>
      <p:nvGrpSpPr>
        <p:cNvPr id="1" name=""/>
        <p:cNvGrpSpPr/>
        <p:nvPr/>
      </p:nvGrpSpPr>
      <p:grpSpPr>
        <a:xfrm>
          <a:off x="0" y="0"/>
          <a:ext cx="0" cy="0"/>
          <a:chOff x="0" y="0"/>
          <a:chExt cx="0" cy="0"/>
        </a:xfrm>
      </p:grpSpPr>
      <p:grpSp>
        <p:nvGrpSpPr>
          <p:cNvPr name="Group 2" id="2"/>
          <p:cNvGrpSpPr/>
          <p:nvPr/>
        </p:nvGrpSpPr>
        <p:grpSpPr>
          <a:xfrm rot="0">
            <a:off x="2480750" y="3043141"/>
            <a:ext cx="13326499" cy="4200718"/>
            <a:chOff x="0" y="0"/>
            <a:chExt cx="17768666" cy="5600957"/>
          </a:xfrm>
        </p:grpSpPr>
        <p:sp>
          <p:nvSpPr>
            <p:cNvPr name="TextBox 3" id="3"/>
            <p:cNvSpPr txBox="true"/>
            <p:nvPr/>
          </p:nvSpPr>
          <p:spPr>
            <a:xfrm rot="0">
              <a:off x="0" y="95250"/>
              <a:ext cx="17768666" cy="3782483"/>
            </a:xfrm>
            <a:prstGeom prst="rect">
              <a:avLst/>
            </a:prstGeom>
          </p:spPr>
          <p:txBody>
            <a:bodyPr anchor="t" rtlCol="false" tIns="0" lIns="0" bIns="0" rIns="0">
              <a:spAutoFit/>
            </a:bodyPr>
            <a:lstStyle/>
            <a:p>
              <a:pPr algn="ctr">
                <a:lnSpc>
                  <a:spcPts val="10999"/>
                </a:lnSpc>
              </a:pPr>
              <a:r>
                <a:rPr lang="en-US" sz="9999">
                  <a:solidFill>
                    <a:srgbClr val="FFFFFF"/>
                  </a:solidFill>
                  <a:latin typeface="Clear Sans Bold"/>
                  <a:ea typeface="Clear Sans Bold"/>
                  <a:cs typeface="Clear Sans Bold"/>
                  <a:sym typeface="Clear Sans Bold"/>
                </a:rPr>
                <a:t>Do you have</a:t>
              </a:r>
            </a:p>
            <a:p>
              <a:pPr algn="ctr">
                <a:lnSpc>
                  <a:spcPts val="10999"/>
                </a:lnSpc>
              </a:pPr>
              <a:r>
                <a:rPr lang="en-US" sz="9999">
                  <a:solidFill>
                    <a:srgbClr val="FFFFFF"/>
                  </a:solidFill>
                  <a:latin typeface="Clear Sans Bold"/>
                  <a:ea typeface="Clear Sans Bold"/>
                  <a:cs typeface="Clear Sans Bold"/>
                  <a:sym typeface="Clear Sans Bold"/>
                </a:rPr>
                <a:t>any questions?</a:t>
              </a:r>
            </a:p>
          </p:txBody>
        </p:sp>
        <p:sp>
          <p:nvSpPr>
            <p:cNvPr name="TextBox 4" id="4"/>
            <p:cNvSpPr txBox="true"/>
            <p:nvPr/>
          </p:nvSpPr>
          <p:spPr>
            <a:xfrm rot="0">
              <a:off x="0" y="4934207"/>
              <a:ext cx="17768666" cy="666750"/>
            </a:xfrm>
            <a:prstGeom prst="rect">
              <a:avLst/>
            </a:prstGeom>
          </p:spPr>
          <p:txBody>
            <a:bodyPr anchor="t" rtlCol="false" tIns="0" lIns="0" bIns="0" rIns="0">
              <a:spAutoFit/>
            </a:bodyPr>
            <a:lstStyle/>
            <a:p>
              <a:pPr algn="ctr">
                <a:lnSpc>
                  <a:spcPts val="4200"/>
                </a:lnSpc>
              </a:pPr>
              <a:r>
                <a:rPr lang="en-US" sz="3000">
                  <a:solidFill>
                    <a:srgbClr val="FFFFFF"/>
                  </a:solidFill>
                  <a:latin typeface="Clear Sans"/>
                  <a:ea typeface="Clear Sans"/>
                  <a:cs typeface="Clear Sans"/>
                  <a:sym typeface="Clear Sans"/>
                </a:rPr>
                <a:t>Send it to us! We hope you learned something new.</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10840"/>
        </a:solidFill>
      </p:bgPr>
    </p:bg>
    <p:spTree>
      <p:nvGrpSpPr>
        <p:cNvPr id="1" name=""/>
        <p:cNvGrpSpPr/>
        <p:nvPr/>
      </p:nvGrpSpPr>
      <p:grpSpPr>
        <a:xfrm>
          <a:off x="0" y="0"/>
          <a:ext cx="0" cy="0"/>
          <a:chOff x="0" y="0"/>
          <a:chExt cx="0" cy="0"/>
        </a:xfrm>
      </p:grpSpPr>
      <p:grpSp>
        <p:nvGrpSpPr>
          <p:cNvPr name="Group 2" id="2"/>
          <p:cNvGrpSpPr/>
          <p:nvPr/>
        </p:nvGrpSpPr>
        <p:grpSpPr>
          <a:xfrm rot="0">
            <a:off x="1397501" y="4159325"/>
            <a:ext cx="5556988" cy="1968350"/>
            <a:chOff x="0" y="0"/>
            <a:chExt cx="7409318" cy="2624466"/>
          </a:xfrm>
        </p:grpSpPr>
        <p:sp>
          <p:nvSpPr>
            <p:cNvPr name="TextBox 3" id="3"/>
            <p:cNvSpPr txBox="true"/>
            <p:nvPr/>
          </p:nvSpPr>
          <p:spPr>
            <a:xfrm rot="0">
              <a:off x="0" y="47625"/>
              <a:ext cx="7409318" cy="1171575"/>
            </a:xfrm>
            <a:prstGeom prst="rect">
              <a:avLst/>
            </a:prstGeom>
          </p:spPr>
          <p:txBody>
            <a:bodyPr anchor="t" rtlCol="false" tIns="0" lIns="0" bIns="0" rIns="0">
              <a:spAutoFit/>
            </a:bodyPr>
            <a:lstStyle/>
            <a:p>
              <a:pPr algn="l">
                <a:lnSpc>
                  <a:spcPts val="6600"/>
                </a:lnSpc>
              </a:pPr>
              <a:r>
                <a:rPr lang="en-US" sz="6000">
                  <a:solidFill>
                    <a:srgbClr val="FFFFFF"/>
                  </a:solidFill>
                  <a:latin typeface="Clear Sans Bold"/>
                  <a:ea typeface="Clear Sans Bold"/>
                  <a:cs typeface="Clear Sans Bold"/>
                  <a:sym typeface="Clear Sans Bold"/>
                </a:rPr>
                <a:t>Free Icons</a:t>
              </a:r>
            </a:p>
          </p:txBody>
        </p:sp>
        <p:sp>
          <p:nvSpPr>
            <p:cNvPr name="TextBox 4" id="4"/>
            <p:cNvSpPr txBox="true"/>
            <p:nvPr/>
          </p:nvSpPr>
          <p:spPr>
            <a:xfrm rot="0">
              <a:off x="0" y="1587935"/>
              <a:ext cx="7409318" cy="1036532"/>
            </a:xfrm>
            <a:prstGeom prst="rect">
              <a:avLst/>
            </a:prstGeom>
          </p:spPr>
          <p:txBody>
            <a:bodyPr anchor="t" rtlCol="false" tIns="0" lIns="0" bIns="0" rIns="0">
              <a:spAutoFit/>
            </a:bodyPr>
            <a:lstStyle/>
            <a:p>
              <a:pPr algn="l">
                <a:lnSpc>
                  <a:spcPts val="3220"/>
                </a:lnSpc>
              </a:pPr>
              <a:r>
                <a:rPr lang="en-US" sz="2300">
                  <a:solidFill>
                    <a:srgbClr val="FFFFFF"/>
                  </a:solidFill>
                  <a:latin typeface="Clear Sans"/>
                  <a:ea typeface="Clear Sans"/>
                  <a:cs typeface="Clear Sans"/>
                  <a:sym typeface="Clear Sans"/>
                </a:rPr>
                <a:t>Use these free recolourable icons</a:t>
              </a:r>
            </a:p>
            <a:p>
              <a:pPr algn="l">
                <a:lnSpc>
                  <a:spcPts val="3220"/>
                </a:lnSpc>
              </a:pPr>
              <a:r>
                <a:rPr lang="en-US" sz="2300">
                  <a:solidFill>
                    <a:srgbClr val="FFFFFF"/>
                  </a:solidFill>
                  <a:latin typeface="Clear Sans"/>
                  <a:ea typeface="Clear Sans"/>
                  <a:cs typeface="Clear Sans"/>
                  <a:sym typeface="Clear Sans"/>
                </a:rPr>
                <a:t>and illustrations in your Canva design</a:t>
              </a:r>
            </a:p>
          </p:txBody>
        </p:sp>
      </p:grpSp>
      <p:sp>
        <p:nvSpPr>
          <p:cNvPr name="Freeform 5" id="5"/>
          <p:cNvSpPr/>
          <p:nvPr/>
        </p:nvSpPr>
        <p:spPr>
          <a:xfrm flipH="false" flipV="false" rot="0">
            <a:off x="8419321" y="1577144"/>
            <a:ext cx="667565" cy="481861"/>
          </a:xfrm>
          <a:custGeom>
            <a:avLst/>
            <a:gdLst/>
            <a:ahLst/>
            <a:cxnLst/>
            <a:rect r="r" b="b" t="t" l="l"/>
            <a:pathLst>
              <a:path h="481861" w="667565">
                <a:moveTo>
                  <a:pt x="0" y="0"/>
                </a:moveTo>
                <a:lnTo>
                  <a:pt x="667566" y="0"/>
                </a:lnTo>
                <a:lnTo>
                  <a:pt x="667566" y="481861"/>
                </a:lnTo>
                <a:lnTo>
                  <a:pt x="0" y="481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14126" y="1470289"/>
            <a:ext cx="529899" cy="695572"/>
          </a:xfrm>
          <a:custGeom>
            <a:avLst/>
            <a:gdLst/>
            <a:ahLst/>
            <a:cxnLst/>
            <a:rect r="r" b="b" t="t" l="l"/>
            <a:pathLst>
              <a:path h="695572" w="529899">
                <a:moveTo>
                  <a:pt x="0" y="0"/>
                </a:moveTo>
                <a:lnTo>
                  <a:pt x="529900" y="0"/>
                </a:lnTo>
                <a:lnTo>
                  <a:pt x="529900" y="695572"/>
                </a:lnTo>
                <a:lnTo>
                  <a:pt x="0" y="695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475900" y="1523716"/>
            <a:ext cx="600731" cy="588716"/>
          </a:xfrm>
          <a:custGeom>
            <a:avLst/>
            <a:gdLst/>
            <a:ahLst/>
            <a:cxnLst/>
            <a:rect r="r" b="b" t="t" l="l"/>
            <a:pathLst>
              <a:path h="588716" w="600731">
                <a:moveTo>
                  <a:pt x="0" y="0"/>
                </a:moveTo>
                <a:lnTo>
                  <a:pt x="600731" y="0"/>
                </a:lnTo>
                <a:lnTo>
                  <a:pt x="600731" y="588717"/>
                </a:lnTo>
                <a:lnTo>
                  <a:pt x="0" y="5887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645524" y="1470289"/>
            <a:ext cx="464136" cy="695572"/>
          </a:xfrm>
          <a:custGeom>
            <a:avLst/>
            <a:gdLst/>
            <a:ahLst/>
            <a:cxnLst/>
            <a:rect r="r" b="b" t="t" l="l"/>
            <a:pathLst>
              <a:path h="695572" w="464136">
                <a:moveTo>
                  <a:pt x="0" y="0"/>
                </a:moveTo>
                <a:lnTo>
                  <a:pt x="464137" y="0"/>
                </a:lnTo>
                <a:lnTo>
                  <a:pt x="464137" y="695572"/>
                </a:lnTo>
                <a:lnTo>
                  <a:pt x="0" y="695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046910" y="1519631"/>
            <a:ext cx="565415" cy="596887"/>
          </a:xfrm>
          <a:custGeom>
            <a:avLst/>
            <a:gdLst/>
            <a:ahLst/>
            <a:cxnLst/>
            <a:rect r="r" b="b" t="t" l="l"/>
            <a:pathLst>
              <a:path h="596887" w="565415">
                <a:moveTo>
                  <a:pt x="0" y="0"/>
                </a:moveTo>
                <a:lnTo>
                  <a:pt x="565415" y="0"/>
                </a:lnTo>
                <a:lnTo>
                  <a:pt x="565415" y="596887"/>
                </a:lnTo>
                <a:lnTo>
                  <a:pt x="0" y="5968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099721" y="1470289"/>
            <a:ext cx="619692" cy="695572"/>
          </a:xfrm>
          <a:custGeom>
            <a:avLst/>
            <a:gdLst/>
            <a:ahLst/>
            <a:cxnLst/>
            <a:rect r="r" b="b" t="t" l="l"/>
            <a:pathLst>
              <a:path h="695572" w="619692">
                <a:moveTo>
                  <a:pt x="0" y="0"/>
                </a:moveTo>
                <a:lnTo>
                  <a:pt x="619692" y="0"/>
                </a:lnTo>
                <a:lnTo>
                  <a:pt x="619692" y="695572"/>
                </a:lnTo>
                <a:lnTo>
                  <a:pt x="0" y="6955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413306" y="8206841"/>
            <a:ext cx="673581" cy="524168"/>
          </a:xfrm>
          <a:custGeom>
            <a:avLst/>
            <a:gdLst/>
            <a:ahLst/>
            <a:cxnLst/>
            <a:rect r="r" b="b" t="t" l="l"/>
            <a:pathLst>
              <a:path h="524168" w="673581">
                <a:moveTo>
                  <a:pt x="0" y="0"/>
                </a:moveTo>
                <a:lnTo>
                  <a:pt x="673581" y="0"/>
                </a:lnTo>
                <a:lnTo>
                  <a:pt x="673581" y="524169"/>
                </a:lnTo>
                <a:lnTo>
                  <a:pt x="0" y="5241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139961" y="8121139"/>
            <a:ext cx="278229" cy="695572"/>
          </a:xfrm>
          <a:custGeom>
            <a:avLst/>
            <a:gdLst/>
            <a:ahLst/>
            <a:cxnLst/>
            <a:rect r="r" b="b" t="t" l="l"/>
            <a:pathLst>
              <a:path h="695572" w="278229">
                <a:moveTo>
                  <a:pt x="0" y="0"/>
                </a:moveTo>
                <a:lnTo>
                  <a:pt x="278229" y="0"/>
                </a:lnTo>
                <a:lnTo>
                  <a:pt x="278229" y="695572"/>
                </a:lnTo>
                <a:lnTo>
                  <a:pt x="0" y="6955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418619" y="8224425"/>
            <a:ext cx="715293" cy="489001"/>
          </a:xfrm>
          <a:custGeom>
            <a:avLst/>
            <a:gdLst/>
            <a:ahLst/>
            <a:cxnLst/>
            <a:rect r="r" b="b" t="t" l="l"/>
            <a:pathLst>
              <a:path h="489001" w="715293">
                <a:moveTo>
                  <a:pt x="0" y="0"/>
                </a:moveTo>
                <a:lnTo>
                  <a:pt x="715293" y="0"/>
                </a:lnTo>
                <a:lnTo>
                  <a:pt x="715293" y="489001"/>
                </a:lnTo>
                <a:lnTo>
                  <a:pt x="0" y="4890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4581522" y="8174470"/>
            <a:ext cx="592140" cy="588910"/>
          </a:xfrm>
          <a:custGeom>
            <a:avLst/>
            <a:gdLst/>
            <a:ahLst/>
            <a:cxnLst/>
            <a:rect r="r" b="b" t="t" l="l"/>
            <a:pathLst>
              <a:path h="588910" w="592140">
                <a:moveTo>
                  <a:pt x="0" y="0"/>
                </a:moveTo>
                <a:lnTo>
                  <a:pt x="592141" y="0"/>
                </a:lnTo>
                <a:lnTo>
                  <a:pt x="592141" y="588911"/>
                </a:lnTo>
                <a:lnTo>
                  <a:pt x="0" y="58891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3202518" y="8121139"/>
            <a:ext cx="254200" cy="695572"/>
          </a:xfrm>
          <a:custGeom>
            <a:avLst/>
            <a:gdLst/>
            <a:ahLst/>
            <a:cxnLst/>
            <a:rect r="r" b="b" t="t" l="l"/>
            <a:pathLst>
              <a:path h="695572" w="254200">
                <a:moveTo>
                  <a:pt x="0" y="0"/>
                </a:moveTo>
                <a:lnTo>
                  <a:pt x="254200" y="0"/>
                </a:lnTo>
                <a:lnTo>
                  <a:pt x="254200" y="695572"/>
                </a:lnTo>
                <a:lnTo>
                  <a:pt x="0" y="69557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16099721" y="8170910"/>
            <a:ext cx="619692" cy="596031"/>
          </a:xfrm>
          <a:custGeom>
            <a:avLst/>
            <a:gdLst/>
            <a:ahLst/>
            <a:cxnLst/>
            <a:rect r="r" b="b" t="t" l="l"/>
            <a:pathLst>
              <a:path h="596031" w="619692">
                <a:moveTo>
                  <a:pt x="0" y="0"/>
                </a:moveTo>
                <a:lnTo>
                  <a:pt x="619692" y="0"/>
                </a:lnTo>
                <a:lnTo>
                  <a:pt x="619692" y="596031"/>
                </a:lnTo>
                <a:lnTo>
                  <a:pt x="0" y="59603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8552653" y="6458427"/>
            <a:ext cx="400902" cy="695572"/>
          </a:xfrm>
          <a:custGeom>
            <a:avLst/>
            <a:gdLst/>
            <a:ahLst/>
            <a:cxnLst/>
            <a:rect r="r" b="b" t="t" l="l"/>
            <a:pathLst>
              <a:path h="695572" w="400902">
                <a:moveTo>
                  <a:pt x="0" y="0"/>
                </a:moveTo>
                <a:lnTo>
                  <a:pt x="400902" y="0"/>
                </a:lnTo>
                <a:lnTo>
                  <a:pt x="400902" y="695572"/>
                </a:lnTo>
                <a:lnTo>
                  <a:pt x="0" y="69557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10036258" y="6458427"/>
            <a:ext cx="485636" cy="695572"/>
          </a:xfrm>
          <a:custGeom>
            <a:avLst/>
            <a:gdLst/>
            <a:ahLst/>
            <a:cxnLst/>
            <a:rect r="r" b="b" t="t" l="l"/>
            <a:pathLst>
              <a:path h="695572" w="485636">
                <a:moveTo>
                  <a:pt x="0" y="0"/>
                </a:moveTo>
                <a:lnTo>
                  <a:pt x="485636" y="0"/>
                </a:lnTo>
                <a:lnTo>
                  <a:pt x="485636" y="695572"/>
                </a:lnTo>
                <a:lnTo>
                  <a:pt x="0" y="69557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11515110" y="6458427"/>
            <a:ext cx="522311" cy="695572"/>
          </a:xfrm>
          <a:custGeom>
            <a:avLst/>
            <a:gdLst/>
            <a:ahLst/>
            <a:cxnLst/>
            <a:rect r="r" b="b" t="t" l="l"/>
            <a:pathLst>
              <a:path h="695572" w="522311">
                <a:moveTo>
                  <a:pt x="0" y="0"/>
                </a:moveTo>
                <a:lnTo>
                  <a:pt x="522311" y="0"/>
                </a:lnTo>
                <a:lnTo>
                  <a:pt x="522311" y="695572"/>
                </a:lnTo>
                <a:lnTo>
                  <a:pt x="0" y="69557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14609481" y="6458427"/>
            <a:ext cx="536223" cy="695572"/>
          </a:xfrm>
          <a:custGeom>
            <a:avLst/>
            <a:gdLst/>
            <a:ahLst/>
            <a:cxnLst/>
            <a:rect r="r" b="b" t="t" l="l"/>
            <a:pathLst>
              <a:path h="695572" w="536223">
                <a:moveTo>
                  <a:pt x="0" y="0"/>
                </a:moveTo>
                <a:lnTo>
                  <a:pt x="536223" y="0"/>
                </a:lnTo>
                <a:lnTo>
                  <a:pt x="536223" y="695572"/>
                </a:lnTo>
                <a:lnTo>
                  <a:pt x="0" y="69557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0">
            <a:off x="13176592" y="6458427"/>
            <a:ext cx="306052" cy="695572"/>
          </a:xfrm>
          <a:custGeom>
            <a:avLst/>
            <a:gdLst/>
            <a:ahLst/>
            <a:cxnLst/>
            <a:rect r="r" b="b" t="t" l="l"/>
            <a:pathLst>
              <a:path h="695572" w="306052">
                <a:moveTo>
                  <a:pt x="0" y="0"/>
                </a:moveTo>
                <a:lnTo>
                  <a:pt x="306051" y="0"/>
                </a:lnTo>
                <a:lnTo>
                  <a:pt x="306051" y="695572"/>
                </a:lnTo>
                <a:lnTo>
                  <a:pt x="0" y="69557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0">
            <a:off x="16138638" y="6535284"/>
            <a:ext cx="541858" cy="541858"/>
          </a:xfrm>
          <a:custGeom>
            <a:avLst/>
            <a:gdLst/>
            <a:ahLst/>
            <a:cxnLst/>
            <a:rect r="r" b="b" t="t" l="l"/>
            <a:pathLst>
              <a:path h="541858" w="541858">
                <a:moveTo>
                  <a:pt x="0" y="0"/>
                </a:moveTo>
                <a:lnTo>
                  <a:pt x="541858" y="0"/>
                </a:lnTo>
                <a:lnTo>
                  <a:pt x="541858" y="541858"/>
                </a:lnTo>
                <a:lnTo>
                  <a:pt x="0" y="54185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p:cNvSpPr/>
          <p:nvPr/>
        </p:nvSpPr>
        <p:spPr>
          <a:xfrm flipH="false" flipV="false" rot="0">
            <a:off x="8439437" y="4837818"/>
            <a:ext cx="627333" cy="611365"/>
          </a:xfrm>
          <a:custGeom>
            <a:avLst/>
            <a:gdLst/>
            <a:ahLst/>
            <a:cxnLst/>
            <a:rect r="r" b="b" t="t" l="l"/>
            <a:pathLst>
              <a:path h="611365" w="627333">
                <a:moveTo>
                  <a:pt x="0" y="0"/>
                </a:moveTo>
                <a:lnTo>
                  <a:pt x="627334" y="0"/>
                </a:lnTo>
                <a:lnTo>
                  <a:pt x="627334" y="611364"/>
                </a:lnTo>
                <a:lnTo>
                  <a:pt x="0" y="6113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0023611" y="4795714"/>
            <a:ext cx="510929" cy="695572"/>
          </a:xfrm>
          <a:custGeom>
            <a:avLst/>
            <a:gdLst/>
            <a:ahLst/>
            <a:cxnLst/>
            <a:rect r="r" b="b" t="t" l="l"/>
            <a:pathLst>
              <a:path h="695572" w="510929">
                <a:moveTo>
                  <a:pt x="0" y="0"/>
                </a:moveTo>
                <a:lnTo>
                  <a:pt x="510930" y="0"/>
                </a:lnTo>
                <a:lnTo>
                  <a:pt x="510930" y="695572"/>
                </a:lnTo>
                <a:lnTo>
                  <a:pt x="0" y="69557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11467052" y="4795714"/>
            <a:ext cx="618427" cy="695572"/>
          </a:xfrm>
          <a:custGeom>
            <a:avLst/>
            <a:gdLst/>
            <a:ahLst/>
            <a:cxnLst/>
            <a:rect r="r" b="b" t="t" l="l"/>
            <a:pathLst>
              <a:path h="695572" w="618427">
                <a:moveTo>
                  <a:pt x="0" y="0"/>
                </a:moveTo>
                <a:lnTo>
                  <a:pt x="618427" y="0"/>
                </a:lnTo>
                <a:lnTo>
                  <a:pt x="618427" y="695572"/>
                </a:lnTo>
                <a:lnTo>
                  <a:pt x="0" y="69557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false" flipV="false" rot="0">
            <a:off x="14605687" y="4795714"/>
            <a:ext cx="543811" cy="695572"/>
          </a:xfrm>
          <a:custGeom>
            <a:avLst/>
            <a:gdLst/>
            <a:ahLst/>
            <a:cxnLst/>
            <a:rect r="r" b="b" t="t" l="l"/>
            <a:pathLst>
              <a:path h="695572" w="543811">
                <a:moveTo>
                  <a:pt x="0" y="0"/>
                </a:moveTo>
                <a:lnTo>
                  <a:pt x="543811" y="0"/>
                </a:lnTo>
                <a:lnTo>
                  <a:pt x="543811" y="695572"/>
                </a:lnTo>
                <a:lnTo>
                  <a:pt x="0" y="69557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false" flipV="false" rot="0">
            <a:off x="12968709" y="4852148"/>
            <a:ext cx="721818" cy="582704"/>
          </a:xfrm>
          <a:custGeom>
            <a:avLst/>
            <a:gdLst/>
            <a:ahLst/>
            <a:cxnLst/>
            <a:rect r="r" b="b" t="t" l="l"/>
            <a:pathLst>
              <a:path h="582704" w="721818">
                <a:moveTo>
                  <a:pt x="0" y="0"/>
                </a:moveTo>
                <a:lnTo>
                  <a:pt x="721817" y="0"/>
                </a:lnTo>
                <a:lnTo>
                  <a:pt x="721817" y="582704"/>
                </a:lnTo>
                <a:lnTo>
                  <a:pt x="0" y="58270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16064659" y="4898929"/>
            <a:ext cx="689816" cy="489142"/>
          </a:xfrm>
          <a:custGeom>
            <a:avLst/>
            <a:gdLst/>
            <a:ahLst/>
            <a:cxnLst/>
            <a:rect r="r" b="b" t="t" l="l"/>
            <a:pathLst>
              <a:path h="489142" w="689816">
                <a:moveTo>
                  <a:pt x="0" y="0"/>
                </a:moveTo>
                <a:lnTo>
                  <a:pt x="689816" y="0"/>
                </a:lnTo>
                <a:lnTo>
                  <a:pt x="689816" y="489142"/>
                </a:lnTo>
                <a:lnTo>
                  <a:pt x="0" y="4891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8366675" y="3133001"/>
            <a:ext cx="772858" cy="695572"/>
          </a:xfrm>
          <a:custGeom>
            <a:avLst/>
            <a:gdLst/>
            <a:ahLst/>
            <a:cxnLst/>
            <a:rect r="r" b="b" t="t" l="l"/>
            <a:pathLst>
              <a:path h="695572" w="772858">
                <a:moveTo>
                  <a:pt x="0" y="0"/>
                </a:moveTo>
                <a:lnTo>
                  <a:pt x="772858" y="0"/>
                </a:lnTo>
                <a:lnTo>
                  <a:pt x="772858" y="695572"/>
                </a:lnTo>
                <a:lnTo>
                  <a:pt x="0" y="69557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0">
            <a:off x="9974330" y="3167497"/>
            <a:ext cx="609492" cy="626581"/>
          </a:xfrm>
          <a:custGeom>
            <a:avLst/>
            <a:gdLst/>
            <a:ahLst/>
            <a:cxnLst/>
            <a:rect r="r" b="b" t="t" l="l"/>
            <a:pathLst>
              <a:path h="626581" w="609492">
                <a:moveTo>
                  <a:pt x="0" y="0"/>
                </a:moveTo>
                <a:lnTo>
                  <a:pt x="609492" y="0"/>
                </a:lnTo>
                <a:lnTo>
                  <a:pt x="609492" y="626581"/>
                </a:lnTo>
                <a:lnTo>
                  <a:pt x="0" y="626581"/>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1" id="31"/>
          <p:cNvSpPr/>
          <p:nvPr/>
        </p:nvSpPr>
        <p:spPr>
          <a:xfrm flipH="false" flipV="false" rot="0">
            <a:off x="11452983" y="3167497"/>
            <a:ext cx="646566" cy="626581"/>
          </a:xfrm>
          <a:custGeom>
            <a:avLst/>
            <a:gdLst/>
            <a:ahLst/>
            <a:cxnLst/>
            <a:rect r="r" b="b" t="t" l="l"/>
            <a:pathLst>
              <a:path h="626581" w="646566">
                <a:moveTo>
                  <a:pt x="0" y="0"/>
                </a:moveTo>
                <a:lnTo>
                  <a:pt x="646565" y="0"/>
                </a:lnTo>
                <a:lnTo>
                  <a:pt x="646565" y="626581"/>
                </a:lnTo>
                <a:lnTo>
                  <a:pt x="0" y="626581"/>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2" id="32"/>
          <p:cNvSpPr/>
          <p:nvPr/>
        </p:nvSpPr>
        <p:spPr>
          <a:xfrm flipH="false" flipV="false" rot="0">
            <a:off x="14525323" y="3133001"/>
            <a:ext cx="704539" cy="695572"/>
          </a:xfrm>
          <a:custGeom>
            <a:avLst/>
            <a:gdLst/>
            <a:ahLst/>
            <a:cxnLst/>
            <a:rect r="r" b="b" t="t" l="l"/>
            <a:pathLst>
              <a:path h="695572" w="704539">
                <a:moveTo>
                  <a:pt x="0" y="0"/>
                </a:moveTo>
                <a:lnTo>
                  <a:pt x="704539" y="0"/>
                </a:lnTo>
                <a:lnTo>
                  <a:pt x="704539" y="695572"/>
                </a:lnTo>
                <a:lnTo>
                  <a:pt x="0" y="69557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3" id="33"/>
          <p:cNvSpPr/>
          <p:nvPr/>
        </p:nvSpPr>
        <p:spPr>
          <a:xfrm flipH="false" flipV="false" rot="0">
            <a:off x="13069094" y="3133001"/>
            <a:ext cx="521047" cy="695572"/>
          </a:xfrm>
          <a:custGeom>
            <a:avLst/>
            <a:gdLst/>
            <a:ahLst/>
            <a:cxnLst/>
            <a:rect r="r" b="b" t="t" l="l"/>
            <a:pathLst>
              <a:path h="695572" w="521047">
                <a:moveTo>
                  <a:pt x="0" y="0"/>
                </a:moveTo>
                <a:lnTo>
                  <a:pt x="521047" y="0"/>
                </a:lnTo>
                <a:lnTo>
                  <a:pt x="521047" y="695572"/>
                </a:lnTo>
                <a:lnTo>
                  <a:pt x="0" y="69557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4" id="34"/>
          <p:cNvSpPr/>
          <p:nvPr/>
        </p:nvSpPr>
        <p:spPr>
          <a:xfrm flipH="false" flipV="false" rot="0">
            <a:off x="16181293" y="3133001"/>
            <a:ext cx="456548" cy="695572"/>
          </a:xfrm>
          <a:custGeom>
            <a:avLst/>
            <a:gdLst/>
            <a:ahLst/>
            <a:cxnLst/>
            <a:rect r="r" b="b" t="t" l="l"/>
            <a:pathLst>
              <a:path h="695572" w="456548">
                <a:moveTo>
                  <a:pt x="0" y="0"/>
                </a:moveTo>
                <a:lnTo>
                  <a:pt x="456548" y="0"/>
                </a:lnTo>
                <a:lnTo>
                  <a:pt x="456548" y="695572"/>
                </a:lnTo>
                <a:lnTo>
                  <a:pt x="0" y="69557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878661" y="1771650"/>
            <a:ext cx="8115300" cy="6743700"/>
            <a:chOff x="0" y="0"/>
            <a:chExt cx="10820400" cy="8991600"/>
          </a:xfrm>
        </p:grpSpPr>
        <p:sp>
          <p:nvSpPr>
            <p:cNvPr name="TextBox 4" id="4"/>
            <p:cNvSpPr txBox="true"/>
            <p:nvPr/>
          </p:nvSpPr>
          <p:spPr>
            <a:xfrm rot="0">
              <a:off x="0" y="76200"/>
              <a:ext cx="10820400" cy="3429000"/>
            </a:xfrm>
            <a:prstGeom prst="rect">
              <a:avLst/>
            </a:prstGeom>
          </p:spPr>
          <p:txBody>
            <a:bodyPr anchor="t" rtlCol="false" tIns="0" lIns="0" bIns="0" rIns="0">
              <a:spAutoFit/>
            </a:bodyPr>
            <a:lstStyle/>
            <a:p>
              <a:pPr algn="l">
                <a:lnSpc>
                  <a:spcPts val="9900"/>
                </a:lnSpc>
              </a:pPr>
              <a:r>
                <a:rPr lang="en-US" sz="9000">
                  <a:solidFill>
                    <a:srgbClr val="132020"/>
                  </a:solidFill>
                  <a:latin typeface="Clear Sans Bold"/>
                  <a:ea typeface="Clear Sans Bold"/>
                  <a:cs typeface="Clear Sans Bold"/>
                  <a:sym typeface="Clear Sans Bold"/>
                </a:rPr>
                <a:t>Table of Contents</a:t>
              </a:r>
            </a:p>
          </p:txBody>
        </p:sp>
        <p:sp>
          <p:nvSpPr>
            <p:cNvPr name="TextBox 5" id="5"/>
            <p:cNvSpPr txBox="true"/>
            <p:nvPr/>
          </p:nvSpPr>
          <p:spPr>
            <a:xfrm rot="0">
              <a:off x="0" y="4185708"/>
              <a:ext cx="10820400" cy="695325"/>
            </a:xfrm>
            <a:prstGeom prst="rect">
              <a:avLst/>
            </a:prstGeom>
          </p:spPr>
          <p:txBody>
            <a:bodyPr anchor="t" rtlCol="false" tIns="0" lIns="0" bIns="0" rIns="0">
              <a:spAutoFit/>
            </a:bodyPr>
            <a:lstStyle/>
            <a:p>
              <a:pPr algn="l">
                <a:lnSpc>
                  <a:spcPts val="4110"/>
                </a:lnSpc>
              </a:pPr>
              <a:r>
                <a:rPr lang="en-US" sz="3425">
                  <a:solidFill>
                    <a:srgbClr val="865F9D"/>
                  </a:solidFill>
                  <a:latin typeface="Clear Sans Medium"/>
                  <a:ea typeface="Clear Sans Medium"/>
                  <a:cs typeface="Clear Sans Medium"/>
                  <a:sym typeface="Clear Sans Medium"/>
                </a:rPr>
                <a:t>Points for discussion:</a:t>
              </a:r>
            </a:p>
          </p:txBody>
        </p:sp>
        <p:sp>
          <p:nvSpPr>
            <p:cNvPr name="TextBox 6" id="6"/>
            <p:cNvSpPr txBox="true"/>
            <p:nvPr/>
          </p:nvSpPr>
          <p:spPr>
            <a:xfrm rot="0">
              <a:off x="0" y="5569797"/>
              <a:ext cx="10820400" cy="3384973"/>
            </a:xfrm>
            <a:prstGeom prst="rect">
              <a:avLst/>
            </a:prstGeom>
          </p:spPr>
          <p:txBody>
            <a:bodyPr anchor="t" rtlCol="false" tIns="0" lIns="0" bIns="0" rIns="0">
              <a:spAutoFit/>
            </a:bodyPr>
            <a:lstStyle/>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How tech affects companies</a:t>
              </a:r>
            </a:p>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The ease of setting up a remote team</a:t>
              </a:r>
            </a:p>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Keeping your company and employees safe</a:t>
              </a:r>
            </a:p>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The benefits of technology in the workplace</a:t>
              </a:r>
            </a:p>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Is remote work here to stay?</a:t>
              </a:r>
            </a:p>
            <a:p>
              <a:pPr algn="l" marL="523557" indent="-261778" lvl="1">
                <a:lnSpc>
                  <a:spcPts val="3394"/>
                </a:lnSpc>
                <a:buFont typeface="Arial"/>
                <a:buChar char="•"/>
              </a:pPr>
              <a:r>
                <a:rPr lang="en-US" sz="2424">
                  <a:solidFill>
                    <a:srgbClr val="132020"/>
                  </a:solidFill>
                  <a:latin typeface="Clear Sans"/>
                  <a:ea typeface="Clear Sans"/>
                  <a:cs typeface="Clear Sans"/>
                  <a:sym typeface="Clear Sans"/>
                </a:rPr>
                <a:t>What's next in tech workspace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851377" y="1783806"/>
            <a:ext cx="12585246" cy="6719389"/>
            <a:chOff x="0" y="0"/>
            <a:chExt cx="16780329" cy="8959185"/>
          </a:xfrm>
        </p:grpSpPr>
        <p:sp>
          <p:nvSpPr>
            <p:cNvPr name="TextBox 4" id="4"/>
            <p:cNvSpPr txBox="true"/>
            <p:nvPr/>
          </p:nvSpPr>
          <p:spPr>
            <a:xfrm rot="0">
              <a:off x="0" y="76200"/>
              <a:ext cx="16780329" cy="5105400"/>
            </a:xfrm>
            <a:prstGeom prst="rect">
              <a:avLst/>
            </a:prstGeom>
          </p:spPr>
          <p:txBody>
            <a:bodyPr anchor="t" rtlCol="false" tIns="0" lIns="0" bIns="0" rIns="0">
              <a:spAutoFit/>
            </a:bodyPr>
            <a:lstStyle/>
            <a:p>
              <a:pPr algn="ctr">
                <a:lnSpc>
                  <a:spcPts val="9900"/>
                </a:lnSpc>
              </a:pPr>
              <a:r>
                <a:rPr lang="en-US" sz="9000">
                  <a:solidFill>
                    <a:srgbClr val="FFFFFF"/>
                  </a:solidFill>
                  <a:latin typeface="Clear Sans Bold"/>
                  <a:ea typeface="Clear Sans Bold"/>
                  <a:cs typeface="Clear Sans Bold"/>
                  <a:sym typeface="Clear Sans Bold"/>
                </a:rPr>
                <a:t>How tech affects companies, no matter</a:t>
              </a:r>
            </a:p>
            <a:p>
              <a:pPr algn="ctr">
                <a:lnSpc>
                  <a:spcPts val="9900"/>
                </a:lnSpc>
              </a:pPr>
              <a:r>
                <a:rPr lang="en-US" sz="9000">
                  <a:solidFill>
                    <a:srgbClr val="FFFFFF"/>
                  </a:solidFill>
                  <a:latin typeface="Clear Sans Bold"/>
                  <a:ea typeface="Clear Sans Bold"/>
                  <a:cs typeface="Clear Sans Bold"/>
                  <a:sym typeface="Clear Sans Bold"/>
                </a:rPr>
                <a:t>the industry</a:t>
              </a:r>
            </a:p>
          </p:txBody>
        </p:sp>
        <p:sp>
          <p:nvSpPr>
            <p:cNvPr name="TextBox 5" id="5"/>
            <p:cNvSpPr txBox="true"/>
            <p:nvPr/>
          </p:nvSpPr>
          <p:spPr>
            <a:xfrm rot="0">
              <a:off x="0" y="5961138"/>
              <a:ext cx="16780329" cy="2998047"/>
            </a:xfrm>
            <a:prstGeom prst="rect">
              <a:avLst/>
            </a:prstGeom>
          </p:spPr>
          <p:txBody>
            <a:bodyPr anchor="t" rtlCol="false" tIns="0" lIns="0" bIns="0" rIns="0">
              <a:spAutoFit/>
            </a:bodyPr>
            <a:lstStyle/>
            <a:p>
              <a:pPr algn="ctr">
                <a:lnSpc>
                  <a:spcPts val="3640"/>
                </a:lnSpc>
              </a:pPr>
              <a:r>
                <a:rPr lang="en-US" sz="2600">
                  <a:solidFill>
                    <a:srgbClr val="FFFFFF"/>
                  </a:solidFill>
                  <a:latin typeface="Clear Sans"/>
                  <a:ea typeface="Clear Sans"/>
                  <a:cs typeface="Clear Sans"/>
                  <a:sym typeface="Clear Sans"/>
                </a:rPr>
                <a:t>Whether you're in education, medicine, or engineering, how you work has been vastly affected by technological advancements, including new computers, data software and various tools people did not have access to in decades past. From the way you tackle your tasks to how you communicate with coworkers, technology has created ripples of change that have benefited companies in every industry.</a:t>
              </a: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33525" y="1589627"/>
            <a:ext cx="6276929" cy="1386523"/>
          </a:xfrm>
          <a:prstGeom prst="rect">
            <a:avLst/>
          </a:prstGeom>
        </p:spPr>
        <p:txBody>
          <a:bodyPr anchor="t" rtlCol="false" tIns="0" lIns="0" bIns="0" rIns="0">
            <a:spAutoFit/>
          </a:bodyPr>
          <a:lstStyle/>
          <a:p>
            <a:pPr algn="l" marL="0" indent="0" lvl="0">
              <a:lnSpc>
                <a:spcPts val="5417"/>
              </a:lnSpc>
              <a:spcBef>
                <a:spcPct val="0"/>
              </a:spcBef>
            </a:pPr>
            <a:r>
              <a:rPr lang="en-US" sz="4925" u="none">
                <a:solidFill>
                  <a:srgbClr val="132020"/>
                </a:solidFill>
                <a:latin typeface="Clear Sans Bold"/>
                <a:ea typeface="Clear Sans Bold"/>
                <a:cs typeface="Clear Sans Bold"/>
                <a:sym typeface="Clear Sans Bold"/>
              </a:rPr>
              <a:t>How people worked </a:t>
            </a:r>
            <a:r>
              <a:rPr lang="en-US" sz="4925" u="none">
                <a:solidFill>
                  <a:srgbClr val="865F9D"/>
                </a:solidFill>
                <a:latin typeface="Clear Sans Bold"/>
                <a:ea typeface="Clear Sans Bold"/>
                <a:cs typeface="Clear Sans Bold"/>
                <a:sym typeface="Clear Sans Bold"/>
              </a:rPr>
              <a:t>without</a:t>
            </a:r>
            <a:r>
              <a:rPr lang="en-US" sz="4925" u="none">
                <a:solidFill>
                  <a:srgbClr val="132020"/>
                </a:solidFill>
                <a:latin typeface="Clear Sans Bold"/>
                <a:ea typeface="Clear Sans Bold"/>
                <a:cs typeface="Clear Sans Bold"/>
                <a:sym typeface="Clear Sans Bold"/>
              </a:rPr>
              <a:t> tech</a:t>
            </a:r>
          </a:p>
        </p:txBody>
      </p:sp>
      <p:sp>
        <p:nvSpPr>
          <p:cNvPr name="TextBox 3" id="3"/>
          <p:cNvSpPr txBox="true"/>
          <p:nvPr/>
        </p:nvSpPr>
        <p:spPr>
          <a:xfrm rot="0">
            <a:off x="10287046" y="1503902"/>
            <a:ext cx="6276929" cy="2119630"/>
          </a:xfrm>
          <a:prstGeom prst="rect">
            <a:avLst/>
          </a:prstGeom>
        </p:spPr>
        <p:txBody>
          <a:bodyPr anchor="t" rtlCol="false" tIns="0" lIns="0" bIns="0" rIns="0">
            <a:spAutoFit/>
          </a:bodyPr>
          <a:lstStyle/>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Longer time is spent on individual tasks.</a:t>
            </a:r>
          </a:p>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Communication was more complex and tedious.</a:t>
            </a:r>
          </a:p>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Managing data was done manually and involved a ton of paperwork.</a:t>
            </a:r>
          </a:p>
        </p:txBody>
      </p:sp>
      <p:sp>
        <p:nvSpPr>
          <p:cNvPr name="TextBox 4" id="4"/>
          <p:cNvSpPr txBox="true"/>
          <p:nvPr/>
        </p:nvSpPr>
        <p:spPr>
          <a:xfrm rot="0">
            <a:off x="1533525" y="6055773"/>
            <a:ext cx="6276929" cy="1386523"/>
          </a:xfrm>
          <a:prstGeom prst="rect">
            <a:avLst/>
          </a:prstGeom>
        </p:spPr>
        <p:txBody>
          <a:bodyPr anchor="t" rtlCol="false" tIns="0" lIns="0" bIns="0" rIns="0">
            <a:spAutoFit/>
          </a:bodyPr>
          <a:lstStyle/>
          <a:p>
            <a:pPr algn="l" marL="0" indent="0" lvl="0">
              <a:lnSpc>
                <a:spcPts val="5417"/>
              </a:lnSpc>
              <a:spcBef>
                <a:spcPct val="0"/>
              </a:spcBef>
            </a:pPr>
            <a:r>
              <a:rPr lang="en-US" sz="4925" u="none">
                <a:solidFill>
                  <a:srgbClr val="132020"/>
                </a:solidFill>
                <a:latin typeface="Clear Sans Bold"/>
                <a:ea typeface="Clear Sans Bold"/>
                <a:cs typeface="Clear Sans Bold"/>
                <a:sym typeface="Clear Sans Bold"/>
              </a:rPr>
              <a:t>How people work </a:t>
            </a:r>
            <a:r>
              <a:rPr lang="en-US" sz="4925" u="none">
                <a:solidFill>
                  <a:srgbClr val="865F9D"/>
                </a:solidFill>
                <a:latin typeface="Clear Sans Bold"/>
                <a:ea typeface="Clear Sans Bold"/>
                <a:cs typeface="Clear Sans Bold"/>
                <a:sym typeface="Clear Sans Bold"/>
              </a:rPr>
              <a:t>with</a:t>
            </a:r>
            <a:r>
              <a:rPr lang="en-US" sz="4925" u="none">
                <a:solidFill>
                  <a:srgbClr val="132020"/>
                </a:solidFill>
                <a:latin typeface="Clear Sans Bold"/>
                <a:ea typeface="Clear Sans Bold"/>
                <a:cs typeface="Clear Sans Bold"/>
                <a:sym typeface="Clear Sans Bold"/>
              </a:rPr>
              <a:t> tech</a:t>
            </a:r>
          </a:p>
        </p:txBody>
      </p:sp>
      <p:sp>
        <p:nvSpPr>
          <p:cNvPr name="TextBox 5" id="5"/>
          <p:cNvSpPr txBox="true"/>
          <p:nvPr/>
        </p:nvSpPr>
        <p:spPr>
          <a:xfrm rot="0">
            <a:off x="10287046" y="5970048"/>
            <a:ext cx="6276929" cy="2976880"/>
          </a:xfrm>
          <a:prstGeom prst="rect">
            <a:avLst/>
          </a:prstGeom>
        </p:spPr>
        <p:txBody>
          <a:bodyPr anchor="t" rtlCol="false" tIns="0" lIns="0" bIns="0" rIns="0">
            <a:spAutoFit/>
          </a:bodyPr>
          <a:lstStyle/>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New tools enable work to be done much faster and easier.</a:t>
            </a:r>
          </a:p>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Communicating with colleagues, no matter where they are in the world, is incredibly fast and convenient.</a:t>
            </a:r>
          </a:p>
          <a:p>
            <a:pPr algn="l" marL="523557" indent="-261778" lvl="1">
              <a:lnSpc>
                <a:spcPts val="3394"/>
              </a:lnSpc>
              <a:spcBef>
                <a:spcPct val="0"/>
              </a:spcBef>
              <a:buFont typeface="Arial"/>
              <a:buChar char="•"/>
            </a:pPr>
            <a:r>
              <a:rPr lang="en-US" sz="2424" u="none">
                <a:solidFill>
                  <a:srgbClr val="132020"/>
                </a:solidFill>
                <a:latin typeface="Clear Sans"/>
                <a:ea typeface="Clear Sans"/>
                <a:cs typeface="Clear Sans"/>
                <a:sym typeface="Clear Sans"/>
              </a:rPr>
              <a:t>Everything is digital and easier to file, manipulate or keep track of.</a:t>
            </a:r>
          </a:p>
        </p:txBody>
      </p:sp>
      <p:sp>
        <p:nvSpPr>
          <p:cNvPr name="AutoShape 6" id="6"/>
          <p:cNvSpPr/>
          <p:nvPr/>
        </p:nvSpPr>
        <p:spPr>
          <a:xfrm rot="0">
            <a:off x="0" y="4833937"/>
            <a:ext cx="18288000" cy="0"/>
          </a:xfrm>
          <a:prstGeom prst="line">
            <a:avLst/>
          </a:prstGeom>
          <a:ln cap="rnd" w="9525">
            <a:solidFill>
              <a:srgbClr val="21084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9171" y="5143500"/>
            <a:ext cx="2326058" cy="3177994"/>
            <a:chOff x="0" y="0"/>
            <a:chExt cx="3101411" cy="4237326"/>
          </a:xfrm>
        </p:grpSpPr>
        <p:sp>
          <p:nvSpPr>
            <p:cNvPr name="TextBox 3" id="3"/>
            <p:cNvSpPr txBox="true"/>
            <p:nvPr/>
          </p:nvSpPr>
          <p:spPr>
            <a:xfrm rot="0">
              <a:off x="0" y="-76200"/>
              <a:ext cx="3101411" cy="783167"/>
            </a:xfrm>
            <a:prstGeom prst="rect">
              <a:avLst/>
            </a:prstGeom>
          </p:spPr>
          <p:txBody>
            <a:bodyPr anchor="t" rtlCol="false" tIns="0" lIns="0" bIns="0" rIns="0">
              <a:spAutoFit/>
            </a:bodyPr>
            <a:lstStyle/>
            <a:p>
              <a:pPr algn="l">
                <a:lnSpc>
                  <a:spcPts val="4900"/>
                </a:lnSpc>
              </a:pPr>
              <a:r>
                <a:rPr lang="en-US" sz="3500">
                  <a:solidFill>
                    <a:srgbClr val="132020"/>
                  </a:solidFill>
                  <a:latin typeface="Clear Sans Bold"/>
                  <a:ea typeface="Clear Sans Bold"/>
                  <a:cs typeface="Clear Sans Bold"/>
                  <a:sym typeface="Clear Sans Bold"/>
                </a:rPr>
                <a:t>Step 1</a:t>
              </a:r>
            </a:p>
          </p:txBody>
        </p:sp>
        <p:sp>
          <p:nvSpPr>
            <p:cNvPr name="TextBox 4" id="4"/>
            <p:cNvSpPr txBox="true"/>
            <p:nvPr/>
          </p:nvSpPr>
          <p:spPr>
            <a:xfrm rot="0">
              <a:off x="0" y="2939598"/>
              <a:ext cx="3101411" cy="1262168"/>
            </a:xfrm>
            <a:prstGeom prst="rect">
              <a:avLst/>
            </a:prstGeom>
          </p:spPr>
          <p:txBody>
            <a:bodyPr anchor="t" rtlCol="false" tIns="0" lIns="0" bIns="0" rIns="0">
              <a:spAutoFit/>
            </a:bodyPr>
            <a:lstStyle/>
            <a:p>
              <a:pPr algn="l">
                <a:lnSpc>
                  <a:spcPts val="2554"/>
                </a:lnSpc>
              </a:pPr>
              <a:r>
                <a:rPr lang="en-US" sz="1824">
                  <a:solidFill>
                    <a:srgbClr val="132020"/>
                  </a:solidFill>
                  <a:latin typeface="Clear Sans"/>
                  <a:ea typeface="Clear Sans"/>
                  <a:cs typeface="Clear Sans"/>
                  <a:sym typeface="Clear Sans"/>
                </a:rPr>
                <a:t>Every employee</a:t>
              </a:r>
            </a:p>
            <a:p>
              <a:pPr algn="l">
                <a:lnSpc>
                  <a:spcPts val="2554"/>
                </a:lnSpc>
              </a:pPr>
              <a:r>
                <a:rPr lang="en-US" sz="1824">
                  <a:solidFill>
                    <a:srgbClr val="132020"/>
                  </a:solidFill>
                  <a:latin typeface="Clear Sans"/>
                  <a:ea typeface="Clear Sans"/>
                  <a:cs typeface="Clear Sans"/>
                  <a:sym typeface="Clear Sans"/>
                </a:rPr>
                <a:t>must be aware</a:t>
              </a:r>
            </a:p>
            <a:p>
              <a:pPr algn="l">
                <a:lnSpc>
                  <a:spcPts val="2554"/>
                </a:lnSpc>
              </a:pPr>
              <a:r>
                <a:rPr lang="en-US" sz="1824">
                  <a:solidFill>
                    <a:srgbClr val="132020"/>
                  </a:solidFill>
                  <a:latin typeface="Clear Sans"/>
                  <a:ea typeface="Clear Sans"/>
                  <a:cs typeface="Clear Sans"/>
                  <a:sym typeface="Clear Sans"/>
                </a:rPr>
                <a:t>of all the rules.</a:t>
              </a:r>
            </a:p>
          </p:txBody>
        </p:sp>
        <p:sp>
          <p:nvSpPr>
            <p:cNvPr name="TextBox 5" id="5"/>
            <p:cNvSpPr txBox="true"/>
            <p:nvPr/>
          </p:nvSpPr>
          <p:spPr>
            <a:xfrm rot="0">
              <a:off x="0" y="1439925"/>
              <a:ext cx="3101411" cy="1139543"/>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132020"/>
                  </a:solidFill>
                  <a:latin typeface="Clear Sans"/>
                  <a:ea typeface="Clear Sans"/>
                  <a:cs typeface="Clear Sans"/>
                  <a:sym typeface="Clear Sans"/>
                </a:rPr>
                <a:t>Maintain team engagement.</a:t>
              </a:r>
            </a:p>
          </p:txBody>
        </p:sp>
        <p:sp>
          <p:nvSpPr>
            <p:cNvPr name="AutoShape 6" id="6"/>
            <p:cNvSpPr/>
            <p:nvPr/>
          </p:nvSpPr>
          <p:spPr>
            <a:xfrm rot="0">
              <a:off x="0" y="1095671"/>
              <a:ext cx="3101411" cy="0"/>
            </a:xfrm>
            <a:prstGeom prst="line">
              <a:avLst/>
            </a:prstGeom>
            <a:ln cap="rnd" w="12700">
              <a:solidFill>
                <a:srgbClr val="210840"/>
              </a:solidFill>
              <a:prstDash val="solid"/>
              <a:headEnd type="none" len="sm" w="sm"/>
              <a:tailEnd type="none" len="sm" w="sm"/>
            </a:ln>
          </p:spPr>
        </p:sp>
      </p:grpSp>
      <p:grpSp>
        <p:nvGrpSpPr>
          <p:cNvPr name="Group 7" id="7"/>
          <p:cNvGrpSpPr/>
          <p:nvPr/>
        </p:nvGrpSpPr>
        <p:grpSpPr>
          <a:xfrm rot="0">
            <a:off x="4665071" y="5143500"/>
            <a:ext cx="2326058" cy="3511369"/>
            <a:chOff x="0" y="0"/>
            <a:chExt cx="3101411" cy="4681826"/>
          </a:xfrm>
        </p:grpSpPr>
        <p:sp>
          <p:nvSpPr>
            <p:cNvPr name="TextBox 8" id="8"/>
            <p:cNvSpPr txBox="true"/>
            <p:nvPr/>
          </p:nvSpPr>
          <p:spPr>
            <a:xfrm rot="0">
              <a:off x="0" y="-76200"/>
              <a:ext cx="3101411" cy="783167"/>
            </a:xfrm>
            <a:prstGeom prst="rect">
              <a:avLst/>
            </a:prstGeom>
          </p:spPr>
          <p:txBody>
            <a:bodyPr anchor="t" rtlCol="false" tIns="0" lIns="0" bIns="0" rIns="0">
              <a:spAutoFit/>
            </a:bodyPr>
            <a:lstStyle/>
            <a:p>
              <a:pPr algn="l">
                <a:lnSpc>
                  <a:spcPts val="4900"/>
                </a:lnSpc>
              </a:pPr>
              <a:r>
                <a:rPr lang="en-US" sz="3500">
                  <a:solidFill>
                    <a:srgbClr val="132020"/>
                  </a:solidFill>
                  <a:latin typeface="Clear Sans Bold"/>
                  <a:ea typeface="Clear Sans Bold"/>
                  <a:cs typeface="Clear Sans Bold"/>
                  <a:sym typeface="Clear Sans Bold"/>
                </a:rPr>
                <a:t>Step 2</a:t>
              </a:r>
            </a:p>
          </p:txBody>
        </p:sp>
        <p:sp>
          <p:nvSpPr>
            <p:cNvPr name="TextBox 9" id="9"/>
            <p:cNvSpPr txBox="true"/>
            <p:nvPr/>
          </p:nvSpPr>
          <p:spPr>
            <a:xfrm rot="0">
              <a:off x="0" y="2939598"/>
              <a:ext cx="3101411" cy="1693968"/>
            </a:xfrm>
            <a:prstGeom prst="rect">
              <a:avLst/>
            </a:prstGeom>
          </p:spPr>
          <p:txBody>
            <a:bodyPr anchor="t" rtlCol="false" tIns="0" lIns="0" bIns="0" rIns="0">
              <a:spAutoFit/>
            </a:bodyPr>
            <a:lstStyle/>
            <a:p>
              <a:pPr algn="l">
                <a:lnSpc>
                  <a:spcPts val="2554"/>
                </a:lnSpc>
              </a:pPr>
              <a:r>
                <a:rPr lang="en-US" sz="1824">
                  <a:solidFill>
                    <a:srgbClr val="132020"/>
                  </a:solidFill>
                  <a:latin typeface="Clear Sans"/>
                  <a:ea typeface="Clear Sans"/>
                  <a:cs typeface="Clear Sans"/>
                  <a:sym typeface="Clear Sans"/>
                </a:rPr>
                <a:t>Know which candidate is most reliable and apt</a:t>
              </a:r>
            </a:p>
            <a:p>
              <a:pPr algn="l">
                <a:lnSpc>
                  <a:spcPts val="2554"/>
                </a:lnSpc>
              </a:pPr>
              <a:r>
                <a:rPr lang="en-US" sz="1824">
                  <a:solidFill>
                    <a:srgbClr val="132020"/>
                  </a:solidFill>
                  <a:latin typeface="Clear Sans"/>
                  <a:ea typeface="Clear Sans"/>
                  <a:cs typeface="Clear Sans"/>
                  <a:sym typeface="Clear Sans"/>
                </a:rPr>
                <a:t>for the post.</a:t>
              </a:r>
            </a:p>
          </p:txBody>
        </p:sp>
        <p:sp>
          <p:nvSpPr>
            <p:cNvPr name="TextBox 10" id="10"/>
            <p:cNvSpPr txBox="true"/>
            <p:nvPr/>
          </p:nvSpPr>
          <p:spPr>
            <a:xfrm rot="0">
              <a:off x="0" y="1439925"/>
              <a:ext cx="3101411" cy="1139543"/>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132020"/>
                  </a:solidFill>
                  <a:latin typeface="Clear Sans"/>
                  <a:ea typeface="Clear Sans"/>
                  <a:cs typeface="Clear Sans"/>
                  <a:sym typeface="Clear Sans"/>
                </a:rPr>
                <a:t>Recruit with scrutiny.</a:t>
              </a:r>
            </a:p>
          </p:txBody>
        </p:sp>
        <p:sp>
          <p:nvSpPr>
            <p:cNvPr name="AutoShape 11" id="11"/>
            <p:cNvSpPr/>
            <p:nvPr/>
          </p:nvSpPr>
          <p:spPr>
            <a:xfrm rot="0">
              <a:off x="0" y="1095671"/>
              <a:ext cx="3101411" cy="0"/>
            </a:xfrm>
            <a:prstGeom prst="line">
              <a:avLst/>
            </a:prstGeom>
            <a:ln cap="rnd" w="12700">
              <a:solidFill>
                <a:srgbClr val="210840"/>
              </a:solidFill>
              <a:prstDash val="solid"/>
              <a:headEnd type="none" len="sm" w="sm"/>
              <a:tailEnd type="none" len="sm" w="sm"/>
            </a:ln>
          </p:spPr>
        </p:sp>
      </p:grpSp>
      <p:grpSp>
        <p:nvGrpSpPr>
          <p:cNvPr name="Group 12" id="12"/>
          <p:cNvGrpSpPr/>
          <p:nvPr/>
        </p:nvGrpSpPr>
        <p:grpSpPr>
          <a:xfrm rot="0">
            <a:off x="7980971" y="5143500"/>
            <a:ext cx="2326058" cy="2844619"/>
            <a:chOff x="0" y="0"/>
            <a:chExt cx="3101411" cy="3792826"/>
          </a:xfrm>
        </p:grpSpPr>
        <p:sp>
          <p:nvSpPr>
            <p:cNvPr name="TextBox 13" id="13"/>
            <p:cNvSpPr txBox="true"/>
            <p:nvPr/>
          </p:nvSpPr>
          <p:spPr>
            <a:xfrm rot="0">
              <a:off x="0" y="-76200"/>
              <a:ext cx="3101411" cy="783167"/>
            </a:xfrm>
            <a:prstGeom prst="rect">
              <a:avLst/>
            </a:prstGeom>
          </p:spPr>
          <p:txBody>
            <a:bodyPr anchor="t" rtlCol="false" tIns="0" lIns="0" bIns="0" rIns="0">
              <a:spAutoFit/>
            </a:bodyPr>
            <a:lstStyle/>
            <a:p>
              <a:pPr algn="l">
                <a:lnSpc>
                  <a:spcPts val="4900"/>
                </a:lnSpc>
              </a:pPr>
              <a:r>
                <a:rPr lang="en-US" sz="3500">
                  <a:solidFill>
                    <a:srgbClr val="132020"/>
                  </a:solidFill>
                  <a:latin typeface="Clear Sans Bold"/>
                  <a:ea typeface="Clear Sans Bold"/>
                  <a:cs typeface="Clear Sans Bold"/>
                  <a:sym typeface="Clear Sans Bold"/>
                </a:rPr>
                <a:t>Step 3</a:t>
              </a:r>
            </a:p>
          </p:txBody>
        </p:sp>
        <p:sp>
          <p:nvSpPr>
            <p:cNvPr name="TextBox 14" id="14"/>
            <p:cNvSpPr txBox="true"/>
            <p:nvPr/>
          </p:nvSpPr>
          <p:spPr>
            <a:xfrm rot="0">
              <a:off x="0" y="2939598"/>
              <a:ext cx="3101411" cy="830368"/>
            </a:xfrm>
            <a:prstGeom prst="rect">
              <a:avLst/>
            </a:prstGeom>
          </p:spPr>
          <p:txBody>
            <a:bodyPr anchor="t" rtlCol="false" tIns="0" lIns="0" bIns="0" rIns="0">
              <a:spAutoFit/>
            </a:bodyPr>
            <a:lstStyle/>
            <a:p>
              <a:pPr algn="l">
                <a:lnSpc>
                  <a:spcPts val="2554"/>
                </a:lnSpc>
              </a:pPr>
              <a:r>
                <a:rPr lang="en-US" sz="1824">
                  <a:solidFill>
                    <a:srgbClr val="132020"/>
                  </a:solidFill>
                  <a:latin typeface="Clear Sans"/>
                  <a:ea typeface="Clear Sans"/>
                  <a:cs typeface="Clear Sans"/>
                  <a:sym typeface="Clear Sans"/>
                </a:rPr>
                <a:t>Make everything convenient and safe.</a:t>
              </a:r>
            </a:p>
          </p:txBody>
        </p:sp>
        <p:sp>
          <p:nvSpPr>
            <p:cNvPr name="TextBox 15" id="15"/>
            <p:cNvSpPr txBox="true"/>
            <p:nvPr/>
          </p:nvSpPr>
          <p:spPr>
            <a:xfrm rot="0">
              <a:off x="0" y="1439925"/>
              <a:ext cx="3101411" cy="1139543"/>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132020"/>
                  </a:solidFill>
                  <a:latin typeface="Clear Sans"/>
                  <a:ea typeface="Clear Sans"/>
                  <a:cs typeface="Clear Sans"/>
                  <a:sym typeface="Clear Sans"/>
                </a:rPr>
                <a:t>Invest on cloud technology.</a:t>
              </a:r>
            </a:p>
          </p:txBody>
        </p:sp>
        <p:sp>
          <p:nvSpPr>
            <p:cNvPr name="AutoShape 16" id="16"/>
            <p:cNvSpPr/>
            <p:nvPr/>
          </p:nvSpPr>
          <p:spPr>
            <a:xfrm rot="0">
              <a:off x="0" y="1095671"/>
              <a:ext cx="3101411" cy="0"/>
            </a:xfrm>
            <a:prstGeom prst="line">
              <a:avLst/>
            </a:prstGeom>
            <a:ln cap="rnd" w="12700">
              <a:solidFill>
                <a:srgbClr val="210840"/>
              </a:solidFill>
              <a:prstDash val="solid"/>
              <a:headEnd type="none" len="sm" w="sm"/>
              <a:tailEnd type="none" len="sm" w="sm"/>
            </a:ln>
          </p:spPr>
        </p:sp>
      </p:grpSp>
      <p:grpSp>
        <p:nvGrpSpPr>
          <p:cNvPr name="Group 17" id="17"/>
          <p:cNvGrpSpPr/>
          <p:nvPr/>
        </p:nvGrpSpPr>
        <p:grpSpPr>
          <a:xfrm rot="0">
            <a:off x="11296871" y="5143500"/>
            <a:ext cx="2326058" cy="3511369"/>
            <a:chOff x="0" y="0"/>
            <a:chExt cx="3101411" cy="4681826"/>
          </a:xfrm>
        </p:grpSpPr>
        <p:sp>
          <p:nvSpPr>
            <p:cNvPr name="TextBox 18" id="18"/>
            <p:cNvSpPr txBox="true"/>
            <p:nvPr/>
          </p:nvSpPr>
          <p:spPr>
            <a:xfrm rot="0">
              <a:off x="0" y="-76200"/>
              <a:ext cx="3101411" cy="783167"/>
            </a:xfrm>
            <a:prstGeom prst="rect">
              <a:avLst/>
            </a:prstGeom>
          </p:spPr>
          <p:txBody>
            <a:bodyPr anchor="t" rtlCol="false" tIns="0" lIns="0" bIns="0" rIns="0">
              <a:spAutoFit/>
            </a:bodyPr>
            <a:lstStyle/>
            <a:p>
              <a:pPr algn="l">
                <a:lnSpc>
                  <a:spcPts val="4900"/>
                </a:lnSpc>
              </a:pPr>
              <a:r>
                <a:rPr lang="en-US" sz="3500">
                  <a:solidFill>
                    <a:srgbClr val="132020"/>
                  </a:solidFill>
                  <a:latin typeface="Clear Sans Bold"/>
                  <a:ea typeface="Clear Sans Bold"/>
                  <a:cs typeface="Clear Sans Bold"/>
                  <a:sym typeface="Clear Sans Bold"/>
                </a:rPr>
                <a:t>Step 4</a:t>
              </a:r>
            </a:p>
          </p:txBody>
        </p:sp>
        <p:sp>
          <p:nvSpPr>
            <p:cNvPr name="TextBox 19" id="19"/>
            <p:cNvSpPr txBox="true"/>
            <p:nvPr/>
          </p:nvSpPr>
          <p:spPr>
            <a:xfrm rot="0">
              <a:off x="0" y="2939598"/>
              <a:ext cx="3101411" cy="1262168"/>
            </a:xfrm>
            <a:prstGeom prst="rect">
              <a:avLst/>
            </a:prstGeom>
          </p:spPr>
          <p:txBody>
            <a:bodyPr anchor="t" rtlCol="false" tIns="0" lIns="0" bIns="0" rIns="0">
              <a:spAutoFit/>
            </a:bodyPr>
            <a:lstStyle/>
            <a:p>
              <a:pPr algn="l">
                <a:lnSpc>
                  <a:spcPts val="2554"/>
                </a:lnSpc>
              </a:pPr>
              <a:r>
                <a:rPr lang="en-US" sz="1824">
                  <a:solidFill>
                    <a:srgbClr val="132020"/>
                  </a:solidFill>
                  <a:latin typeface="Clear Sans"/>
                  <a:ea typeface="Clear Sans"/>
                  <a:cs typeface="Clear Sans"/>
                  <a:sym typeface="Clear Sans"/>
                </a:rPr>
                <a:t>Keep in touch through regular meetings and</a:t>
              </a:r>
            </a:p>
            <a:p>
              <a:pPr algn="l">
                <a:lnSpc>
                  <a:spcPts val="2554"/>
                </a:lnSpc>
              </a:pPr>
              <a:r>
                <a:rPr lang="en-US" sz="1824">
                  <a:solidFill>
                    <a:srgbClr val="132020"/>
                  </a:solidFill>
                  <a:latin typeface="Clear Sans"/>
                  <a:ea typeface="Clear Sans"/>
                  <a:cs typeface="Clear Sans"/>
                  <a:sym typeface="Clear Sans"/>
                </a:rPr>
                <a:t>check-ins.</a:t>
              </a:r>
            </a:p>
          </p:txBody>
        </p:sp>
        <p:sp>
          <p:nvSpPr>
            <p:cNvPr name="TextBox 20" id="20"/>
            <p:cNvSpPr txBox="true"/>
            <p:nvPr/>
          </p:nvSpPr>
          <p:spPr>
            <a:xfrm rot="0">
              <a:off x="0" y="1439925"/>
              <a:ext cx="3101411" cy="1139543"/>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132020"/>
                  </a:solidFill>
                  <a:latin typeface="Clear Sans"/>
                  <a:ea typeface="Clear Sans"/>
                  <a:cs typeface="Clear Sans"/>
                  <a:sym typeface="Clear Sans"/>
                </a:rPr>
                <a:t>Maintain team engagement.</a:t>
              </a:r>
            </a:p>
          </p:txBody>
        </p:sp>
        <p:sp>
          <p:nvSpPr>
            <p:cNvPr name="AutoShape 21" id="21"/>
            <p:cNvSpPr/>
            <p:nvPr/>
          </p:nvSpPr>
          <p:spPr>
            <a:xfrm rot="0">
              <a:off x="0" y="1095671"/>
              <a:ext cx="3101411" cy="0"/>
            </a:xfrm>
            <a:prstGeom prst="line">
              <a:avLst/>
            </a:prstGeom>
            <a:ln cap="rnd" w="12700">
              <a:solidFill>
                <a:srgbClr val="210840"/>
              </a:solidFill>
              <a:prstDash val="solid"/>
              <a:headEnd type="none" len="sm" w="sm"/>
              <a:tailEnd type="none" len="sm" w="sm"/>
            </a:ln>
          </p:spPr>
        </p:sp>
      </p:grpSp>
      <p:grpSp>
        <p:nvGrpSpPr>
          <p:cNvPr name="Group 22" id="22"/>
          <p:cNvGrpSpPr/>
          <p:nvPr/>
        </p:nvGrpSpPr>
        <p:grpSpPr>
          <a:xfrm rot="0">
            <a:off x="14612771" y="5143500"/>
            <a:ext cx="2326058" cy="3511369"/>
            <a:chOff x="0" y="0"/>
            <a:chExt cx="3101411" cy="4681826"/>
          </a:xfrm>
        </p:grpSpPr>
        <p:sp>
          <p:nvSpPr>
            <p:cNvPr name="TextBox 23" id="23"/>
            <p:cNvSpPr txBox="true"/>
            <p:nvPr/>
          </p:nvSpPr>
          <p:spPr>
            <a:xfrm rot="0">
              <a:off x="0" y="-76200"/>
              <a:ext cx="3101411" cy="783167"/>
            </a:xfrm>
            <a:prstGeom prst="rect">
              <a:avLst/>
            </a:prstGeom>
          </p:spPr>
          <p:txBody>
            <a:bodyPr anchor="t" rtlCol="false" tIns="0" lIns="0" bIns="0" rIns="0">
              <a:spAutoFit/>
            </a:bodyPr>
            <a:lstStyle/>
            <a:p>
              <a:pPr algn="l">
                <a:lnSpc>
                  <a:spcPts val="4900"/>
                </a:lnSpc>
              </a:pPr>
              <a:r>
                <a:rPr lang="en-US" sz="3500">
                  <a:solidFill>
                    <a:srgbClr val="132020"/>
                  </a:solidFill>
                  <a:latin typeface="Clear Sans Bold"/>
                  <a:ea typeface="Clear Sans Bold"/>
                  <a:cs typeface="Clear Sans Bold"/>
                  <a:sym typeface="Clear Sans Bold"/>
                </a:rPr>
                <a:t>Step 5</a:t>
              </a:r>
            </a:p>
          </p:txBody>
        </p:sp>
        <p:sp>
          <p:nvSpPr>
            <p:cNvPr name="TextBox 24" id="24"/>
            <p:cNvSpPr txBox="true"/>
            <p:nvPr/>
          </p:nvSpPr>
          <p:spPr>
            <a:xfrm rot="0">
              <a:off x="0" y="2939598"/>
              <a:ext cx="3101411" cy="1693968"/>
            </a:xfrm>
            <a:prstGeom prst="rect">
              <a:avLst/>
            </a:prstGeom>
          </p:spPr>
          <p:txBody>
            <a:bodyPr anchor="t" rtlCol="false" tIns="0" lIns="0" bIns="0" rIns="0">
              <a:spAutoFit/>
            </a:bodyPr>
            <a:lstStyle/>
            <a:p>
              <a:pPr algn="l">
                <a:lnSpc>
                  <a:spcPts val="2554"/>
                </a:lnSpc>
              </a:pPr>
              <a:r>
                <a:rPr lang="en-US" sz="1824">
                  <a:solidFill>
                    <a:srgbClr val="132020"/>
                  </a:solidFill>
                  <a:latin typeface="Clear Sans"/>
                  <a:ea typeface="Clear Sans"/>
                  <a:cs typeface="Clear Sans"/>
                  <a:sym typeface="Clear Sans"/>
                </a:rPr>
                <a:t>Use the same communication platforms within</a:t>
              </a:r>
            </a:p>
            <a:p>
              <a:pPr algn="l">
                <a:lnSpc>
                  <a:spcPts val="2554"/>
                </a:lnSpc>
              </a:pPr>
              <a:r>
                <a:rPr lang="en-US" sz="1824">
                  <a:solidFill>
                    <a:srgbClr val="132020"/>
                  </a:solidFill>
                  <a:latin typeface="Clear Sans"/>
                  <a:ea typeface="Clear Sans"/>
                  <a:cs typeface="Clear Sans"/>
                  <a:sym typeface="Clear Sans"/>
                </a:rPr>
                <a:t>the company.</a:t>
              </a:r>
            </a:p>
          </p:txBody>
        </p:sp>
        <p:sp>
          <p:nvSpPr>
            <p:cNvPr name="TextBox 25" id="25"/>
            <p:cNvSpPr txBox="true"/>
            <p:nvPr/>
          </p:nvSpPr>
          <p:spPr>
            <a:xfrm rot="0">
              <a:off x="0" y="1439925"/>
              <a:ext cx="3101411" cy="1139543"/>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132020"/>
                  </a:solidFill>
                  <a:latin typeface="Clear Sans"/>
                  <a:ea typeface="Clear Sans"/>
                  <a:cs typeface="Clear Sans"/>
                  <a:sym typeface="Clear Sans"/>
                </a:rPr>
                <a:t>Maximise communication.</a:t>
              </a:r>
            </a:p>
          </p:txBody>
        </p:sp>
        <p:sp>
          <p:nvSpPr>
            <p:cNvPr name="AutoShape 26" id="26"/>
            <p:cNvSpPr/>
            <p:nvPr/>
          </p:nvSpPr>
          <p:spPr>
            <a:xfrm>
              <a:off x="0" y="1102021"/>
              <a:ext cx="3101411" cy="0"/>
            </a:xfrm>
            <a:prstGeom prst="line">
              <a:avLst/>
            </a:prstGeom>
            <a:ln cap="rnd" w="12700">
              <a:solidFill>
                <a:srgbClr val="210840"/>
              </a:solidFill>
              <a:prstDash val="solid"/>
              <a:headEnd type="none" len="sm" w="sm"/>
              <a:tailEnd type="none" len="sm" w="sm"/>
            </a:ln>
          </p:spPr>
        </p:sp>
      </p:grpSp>
      <p:sp>
        <p:nvSpPr>
          <p:cNvPr name="Freeform 27" id="27"/>
          <p:cNvSpPr/>
          <p:nvPr/>
        </p:nvSpPr>
        <p:spPr>
          <a:xfrm flipH="false" flipV="false" rot="0">
            <a:off x="0" y="0"/>
            <a:ext cx="18288000" cy="3538276"/>
          </a:xfrm>
          <a:custGeom>
            <a:avLst/>
            <a:gdLst/>
            <a:ahLst/>
            <a:cxnLst/>
            <a:rect r="r" b="b" t="t" l="l"/>
            <a:pathLst>
              <a:path h="3538276" w="18288000">
                <a:moveTo>
                  <a:pt x="0" y="0"/>
                </a:moveTo>
                <a:lnTo>
                  <a:pt x="18288000" y="0"/>
                </a:lnTo>
                <a:lnTo>
                  <a:pt x="18288000" y="3538276"/>
                </a:lnTo>
                <a:lnTo>
                  <a:pt x="0" y="3538276"/>
                </a:lnTo>
                <a:lnTo>
                  <a:pt x="0" y="0"/>
                </a:lnTo>
                <a:close/>
              </a:path>
            </a:pathLst>
          </a:custGeom>
          <a:blipFill>
            <a:blip r:embed="rId2"/>
            <a:stretch>
              <a:fillRect l="0" t="-122287" r="0" b="-122287"/>
            </a:stretch>
          </a:blipFill>
        </p:spPr>
      </p:sp>
      <p:sp>
        <p:nvSpPr>
          <p:cNvPr name="TextBox 28" id="28"/>
          <p:cNvSpPr txBox="true"/>
          <p:nvPr/>
        </p:nvSpPr>
        <p:spPr>
          <a:xfrm rot="0">
            <a:off x="1349171" y="1342100"/>
            <a:ext cx="15589658" cy="910273"/>
          </a:xfrm>
          <a:prstGeom prst="rect">
            <a:avLst/>
          </a:prstGeom>
        </p:spPr>
        <p:txBody>
          <a:bodyPr anchor="t" rtlCol="false" tIns="0" lIns="0" bIns="0" rIns="0">
            <a:spAutoFit/>
          </a:bodyPr>
          <a:lstStyle/>
          <a:p>
            <a:pPr algn="l" marL="0" indent="0" lvl="0">
              <a:lnSpc>
                <a:spcPts val="7067"/>
              </a:lnSpc>
              <a:spcBef>
                <a:spcPct val="0"/>
              </a:spcBef>
            </a:pPr>
            <a:r>
              <a:rPr lang="en-US" sz="6425">
                <a:solidFill>
                  <a:srgbClr val="FFFFFF"/>
                </a:solidFill>
                <a:latin typeface="Clear Sans Bold"/>
                <a:ea typeface="Clear Sans Bold"/>
                <a:cs typeface="Clear Sans Bold"/>
                <a:sym typeface="Clear Sans Bold"/>
              </a:rPr>
              <a:t>The ease of setting up a remote team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9339997" y="1612252"/>
            <a:ext cx="8085401" cy="7708834"/>
          </a:xfrm>
          <a:prstGeom prst="rect">
            <a:avLst/>
          </a:prstGeom>
        </p:spPr>
      </p:pic>
      <p:grpSp>
        <p:nvGrpSpPr>
          <p:cNvPr name="Group 3" id="3"/>
          <p:cNvGrpSpPr/>
          <p:nvPr/>
        </p:nvGrpSpPr>
        <p:grpSpPr>
          <a:xfrm rot="0">
            <a:off x="1849211" y="2124075"/>
            <a:ext cx="6229350" cy="6038850"/>
            <a:chOff x="0" y="0"/>
            <a:chExt cx="8305800" cy="8051800"/>
          </a:xfrm>
        </p:grpSpPr>
        <p:sp>
          <p:nvSpPr>
            <p:cNvPr name="TextBox 4" id="4"/>
            <p:cNvSpPr txBox="true"/>
            <p:nvPr/>
          </p:nvSpPr>
          <p:spPr>
            <a:xfrm rot="0">
              <a:off x="0" y="66675"/>
              <a:ext cx="8305800" cy="4251325"/>
            </a:xfrm>
            <a:prstGeom prst="rect">
              <a:avLst/>
            </a:prstGeom>
          </p:spPr>
          <p:txBody>
            <a:bodyPr anchor="t" rtlCol="false" tIns="0" lIns="0" bIns="0" rIns="0">
              <a:spAutoFit/>
            </a:bodyPr>
            <a:lstStyle/>
            <a:p>
              <a:pPr algn="l">
                <a:lnSpc>
                  <a:spcPts val="8250"/>
                </a:lnSpc>
              </a:pPr>
              <a:r>
                <a:rPr lang="en-US" sz="7500">
                  <a:solidFill>
                    <a:srgbClr val="132020"/>
                  </a:solidFill>
                  <a:latin typeface="Clear Sans Bold"/>
                  <a:ea typeface="Clear Sans Bold"/>
                  <a:cs typeface="Clear Sans Bold"/>
                  <a:sym typeface="Clear Sans Bold"/>
                </a:rPr>
                <a:t>Remote Work Suitability by Industry</a:t>
              </a:r>
            </a:p>
          </p:txBody>
        </p:sp>
        <p:sp>
          <p:nvSpPr>
            <p:cNvPr name="TextBox 5" id="5"/>
            <p:cNvSpPr txBox="true"/>
            <p:nvPr/>
          </p:nvSpPr>
          <p:spPr>
            <a:xfrm rot="0">
              <a:off x="0" y="4998508"/>
              <a:ext cx="8305800" cy="695325"/>
            </a:xfrm>
            <a:prstGeom prst="rect">
              <a:avLst/>
            </a:prstGeom>
          </p:spPr>
          <p:txBody>
            <a:bodyPr anchor="t" rtlCol="false" tIns="0" lIns="0" bIns="0" rIns="0">
              <a:spAutoFit/>
            </a:bodyPr>
            <a:lstStyle/>
            <a:p>
              <a:pPr algn="l">
                <a:lnSpc>
                  <a:spcPts val="4110"/>
                </a:lnSpc>
              </a:pPr>
              <a:r>
                <a:rPr lang="en-US" sz="3425">
                  <a:solidFill>
                    <a:srgbClr val="865F9D"/>
                  </a:solidFill>
                  <a:latin typeface="Clear Sans Medium"/>
                  <a:ea typeface="Clear Sans Medium"/>
                  <a:cs typeface="Clear Sans Medium"/>
                  <a:sym typeface="Clear Sans Medium"/>
                </a:rPr>
                <a:t>As of January 2021</a:t>
              </a:r>
            </a:p>
          </p:txBody>
        </p:sp>
        <p:sp>
          <p:nvSpPr>
            <p:cNvPr name="TextBox 6" id="6"/>
            <p:cNvSpPr txBox="true"/>
            <p:nvPr/>
          </p:nvSpPr>
          <p:spPr>
            <a:xfrm rot="0">
              <a:off x="0" y="6363547"/>
              <a:ext cx="8305800" cy="1670473"/>
            </a:xfrm>
            <a:prstGeom prst="rect">
              <a:avLst/>
            </a:prstGeom>
          </p:spPr>
          <p:txBody>
            <a:bodyPr anchor="t" rtlCol="false" tIns="0" lIns="0" bIns="0" rIns="0">
              <a:spAutoFit/>
            </a:bodyPr>
            <a:lstStyle/>
            <a:p>
              <a:pPr algn="l">
                <a:lnSpc>
                  <a:spcPts val="3394"/>
                </a:lnSpc>
              </a:pPr>
              <a:r>
                <a:rPr lang="en-US" sz="2424">
                  <a:solidFill>
                    <a:srgbClr val="132020"/>
                  </a:solidFill>
                  <a:latin typeface="Clear Sans"/>
                  <a:ea typeface="Clear Sans"/>
                  <a:cs typeface="Clear Sans"/>
                  <a:sym typeface="Clear Sans"/>
                </a:rPr>
                <a:t>More and more companies realise that specific job titles and profiles can be accomplished while working from home.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10840"/>
        </a:solidFill>
      </p:bgPr>
    </p:bg>
    <p:spTree>
      <p:nvGrpSpPr>
        <p:cNvPr id="1" name=""/>
        <p:cNvGrpSpPr/>
        <p:nvPr/>
      </p:nvGrpSpPr>
      <p:grpSpPr>
        <a:xfrm>
          <a:off x="0" y="0"/>
          <a:ext cx="0" cy="0"/>
          <a:chOff x="0" y="0"/>
          <a:chExt cx="0" cy="0"/>
        </a:xfrm>
      </p:grpSpPr>
      <p:grpSp>
        <p:nvGrpSpPr>
          <p:cNvPr name="Group 2" id="2"/>
          <p:cNvGrpSpPr/>
          <p:nvPr/>
        </p:nvGrpSpPr>
        <p:grpSpPr>
          <a:xfrm rot="0">
            <a:off x="12287250" y="0"/>
            <a:ext cx="6000750" cy="10287000"/>
            <a:chOff x="0" y="0"/>
            <a:chExt cx="8001000" cy="13716000"/>
          </a:xfrm>
        </p:grpSpPr>
        <p:pic>
          <p:nvPicPr>
            <p:cNvPr name="Picture 3" id="3"/>
            <p:cNvPicPr>
              <a:picLocks noChangeAspect="true"/>
            </p:cNvPicPr>
            <p:nvPr/>
          </p:nvPicPr>
          <p:blipFill>
            <a:blip r:embed="rId2"/>
            <a:srcRect l="0" t="7142" r="0" b="7142"/>
            <a:stretch>
              <a:fillRect/>
            </a:stretch>
          </p:blipFill>
          <p:spPr>
            <a:xfrm flipH="false" flipV="false">
              <a:off x="0" y="0"/>
              <a:ext cx="8001000" cy="4572000"/>
            </a:xfrm>
            <a:prstGeom prst="rect">
              <a:avLst/>
            </a:prstGeom>
          </p:spPr>
        </p:pic>
        <p:pic>
          <p:nvPicPr>
            <p:cNvPr name="Picture 4" id="4"/>
            <p:cNvPicPr>
              <a:picLocks noChangeAspect="true"/>
            </p:cNvPicPr>
            <p:nvPr/>
          </p:nvPicPr>
          <p:blipFill>
            <a:blip r:embed="rId3"/>
            <a:srcRect l="0" t="7142" r="0" b="7142"/>
            <a:stretch>
              <a:fillRect/>
            </a:stretch>
          </p:blipFill>
          <p:spPr>
            <a:xfrm flipH="false" flipV="false">
              <a:off x="0" y="4572000"/>
              <a:ext cx="8001000" cy="4572000"/>
            </a:xfrm>
            <a:prstGeom prst="rect">
              <a:avLst/>
            </a:prstGeom>
          </p:spPr>
        </p:pic>
        <p:pic>
          <p:nvPicPr>
            <p:cNvPr name="Picture 5" id="5"/>
            <p:cNvPicPr>
              <a:picLocks noChangeAspect="true"/>
            </p:cNvPicPr>
            <p:nvPr/>
          </p:nvPicPr>
          <p:blipFill>
            <a:blip r:embed="rId4"/>
            <a:srcRect l="0" t="30952" r="0" b="30952"/>
            <a:stretch>
              <a:fillRect/>
            </a:stretch>
          </p:blipFill>
          <p:spPr>
            <a:xfrm flipH="false" flipV="false">
              <a:off x="0" y="9144000"/>
              <a:ext cx="8001000" cy="4572000"/>
            </a:xfrm>
            <a:prstGeom prst="rect">
              <a:avLst/>
            </a:prstGeom>
          </p:spPr>
        </p:pic>
      </p:grpSp>
      <p:sp>
        <p:nvSpPr>
          <p:cNvPr name="TextBox 6" id="6"/>
          <p:cNvSpPr txBox="true"/>
          <p:nvPr/>
        </p:nvSpPr>
        <p:spPr>
          <a:xfrm rot="0">
            <a:off x="1028700" y="1095375"/>
            <a:ext cx="8115300" cy="3171825"/>
          </a:xfrm>
          <a:prstGeom prst="rect">
            <a:avLst/>
          </a:prstGeom>
        </p:spPr>
        <p:txBody>
          <a:bodyPr anchor="t" rtlCol="false" tIns="0" lIns="0" bIns="0" rIns="0">
            <a:spAutoFit/>
          </a:bodyPr>
          <a:lstStyle/>
          <a:p>
            <a:pPr algn="l">
              <a:lnSpc>
                <a:spcPts val="8250"/>
              </a:lnSpc>
            </a:pPr>
            <a:r>
              <a:rPr lang="en-US" sz="7500">
                <a:solidFill>
                  <a:srgbClr val="FFFFFF"/>
                </a:solidFill>
                <a:latin typeface="Clear Sans Bold"/>
                <a:ea typeface="Clear Sans Bold"/>
                <a:cs typeface="Clear Sans Bold"/>
                <a:sym typeface="Clear Sans Bold"/>
              </a:rPr>
              <a:t>Keeping your company and employees safe</a:t>
            </a:r>
          </a:p>
        </p:txBody>
      </p:sp>
      <p:grpSp>
        <p:nvGrpSpPr>
          <p:cNvPr name="Group 7" id="7"/>
          <p:cNvGrpSpPr/>
          <p:nvPr/>
        </p:nvGrpSpPr>
        <p:grpSpPr>
          <a:xfrm rot="0">
            <a:off x="1028700" y="6748780"/>
            <a:ext cx="9772650" cy="2509520"/>
            <a:chOff x="0" y="0"/>
            <a:chExt cx="13030200" cy="3346027"/>
          </a:xfrm>
        </p:grpSpPr>
        <p:sp>
          <p:nvSpPr>
            <p:cNvPr name="TextBox 8" id="8"/>
            <p:cNvSpPr txBox="true"/>
            <p:nvPr/>
          </p:nvSpPr>
          <p:spPr>
            <a:xfrm rot="0">
              <a:off x="0" y="0"/>
              <a:ext cx="13030200" cy="660400"/>
            </a:xfrm>
            <a:prstGeom prst="rect">
              <a:avLst/>
            </a:prstGeom>
          </p:spPr>
          <p:txBody>
            <a:bodyPr anchor="t" rtlCol="false" tIns="0" lIns="0" bIns="0" rIns="0">
              <a:spAutoFit/>
            </a:bodyPr>
            <a:lstStyle/>
            <a:p>
              <a:pPr algn="l">
                <a:lnSpc>
                  <a:spcPts val="3960"/>
                </a:lnSpc>
              </a:pPr>
              <a:r>
                <a:rPr lang="en-US" sz="3300">
                  <a:solidFill>
                    <a:srgbClr val="FFFFFF"/>
                  </a:solidFill>
                  <a:latin typeface="Clear Sans Medium"/>
                  <a:ea typeface="Clear Sans Medium"/>
                  <a:cs typeface="Clear Sans Medium"/>
                  <a:sym typeface="Clear Sans Medium"/>
                </a:rPr>
                <a:t>The importance of cybersecurity in the workplace</a:t>
              </a:r>
            </a:p>
          </p:txBody>
        </p:sp>
        <p:sp>
          <p:nvSpPr>
            <p:cNvPr name="TextBox 9" id="9"/>
            <p:cNvSpPr txBox="true"/>
            <p:nvPr/>
          </p:nvSpPr>
          <p:spPr>
            <a:xfrm rot="0">
              <a:off x="0" y="1389168"/>
              <a:ext cx="13030200" cy="1956858"/>
            </a:xfrm>
            <a:prstGeom prst="rect">
              <a:avLst/>
            </a:prstGeom>
          </p:spPr>
          <p:txBody>
            <a:bodyPr anchor="t" rtlCol="false" tIns="0" lIns="0" bIns="0" rIns="0">
              <a:spAutoFit/>
            </a:bodyPr>
            <a:lstStyle/>
            <a:p>
              <a:pPr algn="l">
                <a:lnSpc>
                  <a:spcPts val="2974"/>
                </a:lnSpc>
              </a:pPr>
              <a:r>
                <a:rPr lang="en-US" sz="2124">
                  <a:solidFill>
                    <a:srgbClr val="FFFFFF"/>
                  </a:solidFill>
                  <a:latin typeface="Clear Sans"/>
                  <a:ea typeface="Clear Sans"/>
                  <a:cs typeface="Clear Sans"/>
                  <a:sym typeface="Clear Sans"/>
                </a:rPr>
                <a:t>Avoid compromising the security of the platforms you use within the company by investing heavily in cybersecurity. Secure your company's data by looking into the best platforms out there that can protect against cybercriminals, hackers and other fraudulent acts.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333" r="0" b="-83333"/>
            </a:stretch>
          </a:blipFill>
        </p:spPr>
      </p:sp>
      <p:sp>
        <p:nvSpPr>
          <p:cNvPr name="TextBox 3" id="3"/>
          <p:cNvSpPr txBox="true"/>
          <p:nvPr/>
        </p:nvSpPr>
        <p:spPr>
          <a:xfrm rot="0">
            <a:off x="1479096" y="2019300"/>
            <a:ext cx="6534150" cy="6324600"/>
          </a:xfrm>
          <a:prstGeom prst="rect">
            <a:avLst/>
          </a:prstGeom>
        </p:spPr>
        <p:txBody>
          <a:bodyPr anchor="t" rtlCol="false" tIns="0" lIns="0" bIns="0" rIns="0">
            <a:spAutoFit/>
          </a:bodyPr>
          <a:lstStyle/>
          <a:p>
            <a:pPr algn="l">
              <a:lnSpc>
                <a:spcPts val="9900"/>
              </a:lnSpc>
            </a:pPr>
            <a:r>
              <a:rPr lang="en-US" sz="9000">
                <a:solidFill>
                  <a:srgbClr val="FFFFFF"/>
                </a:solidFill>
                <a:latin typeface="Clear Sans Bold"/>
                <a:ea typeface="Clear Sans Bold"/>
                <a:cs typeface="Clear Sans Bold"/>
                <a:sym typeface="Clear Sans Bold"/>
              </a:rPr>
              <a:t>The Benefits of Technology in the Workplace</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56371" y="1531302"/>
            <a:ext cx="14975258" cy="2298700"/>
            <a:chOff x="0" y="0"/>
            <a:chExt cx="19967011" cy="3064933"/>
          </a:xfrm>
        </p:grpSpPr>
        <p:sp>
          <p:nvSpPr>
            <p:cNvPr name="TextBox 3" id="3"/>
            <p:cNvSpPr txBox="true"/>
            <p:nvPr/>
          </p:nvSpPr>
          <p:spPr>
            <a:xfrm rot="0">
              <a:off x="0" y="76200"/>
              <a:ext cx="19967011" cy="1752600"/>
            </a:xfrm>
            <a:prstGeom prst="rect">
              <a:avLst/>
            </a:prstGeom>
          </p:spPr>
          <p:txBody>
            <a:bodyPr anchor="t" rtlCol="false" tIns="0" lIns="0" bIns="0" rIns="0">
              <a:spAutoFit/>
            </a:bodyPr>
            <a:lstStyle/>
            <a:p>
              <a:pPr algn="l">
                <a:lnSpc>
                  <a:spcPts val="9900"/>
                </a:lnSpc>
              </a:pPr>
              <a:r>
                <a:rPr lang="en-US" sz="9000">
                  <a:solidFill>
                    <a:srgbClr val="132020"/>
                  </a:solidFill>
                  <a:latin typeface="Clear Sans Bold"/>
                  <a:ea typeface="Clear Sans Bold"/>
                  <a:cs typeface="Clear Sans Bold"/>
                  <a:sym typeface="Clear Sans Bold"/>
                </a:rPr>
                <a:t>On Company Growth</a:t>
              </a:r>
            </a:p>
          </p:txBody>
        </p:sp>
        <p:sp>
          <p:nvSpPr>
            <p:cNvPr name="TextBox 4" id="4"/>
            <p:cNvSpPr txBox="true"/>
            <p:nvPr/>
          </p:nvSpPr>
          <p:spPr>
            <a:xfrm rot="0">
              <a:off x="0" y="2344208"/>
              <a:ext cx="19967011" cy="695325"/>
            </a:xfrm>
            <a:prstGeom prst="rect">
              <a:avLst/>
            </a:prstGeom>
          </p:spPr>
          <p:txBody>
            <a:bodyPr anchor="t" rtlCol="false" tIns="0" lIns="0" bIns="0" rIns="0">
              <a:spAutoFit/>
            </a:bodyPr>
            <a:lstStyle/>
            <a:p>
              <a:pPr algn="l">
                <a:lnSpc>
                  <a:spcPts val="4110"/>
                </a:lnSpc>
              </a:pPr>
              <a:r>
                <a:rPr lang="en-US" sz="3425">
                  <a:solidFill>
                    <a:srgbClr val="132020"/>
                  </a:solidFill>
                  <a:latin typeface="Clear Sans Medium"/>
                  <a:ea typeface="Clear Sans Medium"/>
                  <a:cs typeface="Clear Sans Medium"/>
                  <a:sym typeface="Clear Sans Medium"/>
                </a:rPr>
                <a:t>How tech helps companies evolve and innovate</a:t>
              </a:r>
            </a:p>
          </p:txBody>
        </p:sp>
      </p:grpSp>
      <p:grpSp>
        <p:nvGrpSpPr>
          <p:cNvPr name="Group 5" id="5"/>
          <p:cNvGrpSpPr/>
          <p:nvPr/>
        </p:nvGrpSpPr>
        <p:grpSpPr>
          <a:xfrm rot="0">
            <a:off x="11881893" y="5398452"/>
            <a:ext cx="3583358" cy="3004820"/>
            <a:chOff x="0" y="0"/>
            <a:chExt cx="4777811" cy="4006427"/>
          </a:xfrm>
        </p:grpSpPr>
        <p:sp>
          <p:nvSpPr>
            <p:cNvPr name="TextBox 6" id="6"/>
            <p:cNvSpPr txBox="true"/>
            <p:nvPr/>
          </p:nvSpPr>
          <p:spPr>
            <a:xfrm rot="0">
              <a:off x="0" y="-47625"/>
              <a:ext cx="4777811" cy="1226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Better Platforms</a:t>
              </a:r>
            </a:p>
            <a:p>
              <a:pPr algn="l">
                <a:lnSpc>
                  <a:spcPts val="3779"/>
                </a:lnSpc>
              </a:pPr>
              <a:r>
                <a:rPr lang="en-US" sz="2700">
                  <a:solidFill>
                    <a:srgbClr val="865F9D"/>
                  </a:solidFill>
                  <a:latin typeface="Clear Sans Bold"/>
                  <a:ea typeface="Clear Sans Bold"/>
                  <a:cs typeface="Clear Sans Bold"/>
                  <a:sym typeface="Clear Sans Bold"/>
                </a:rPr>
                <a:t>for Employees</a:t>
              </a:r>
            </a:p>
          </p:txBody>
        </p:sp>
        <p:sp>
          <p:nvSpPr>
            <p:cNvPr name="TextBox 7" id="7"/>
            <p:cNvSpPr txBox="true"/>
            <p:nvPr/>
          </p:nvSpPr>
          <p:spPr>
            <a:xfrm rot="0">
              <a:off x="0" y="2146935"/>
              <a:ext cx="4777811" cy="1859492"/>
            </a:xfrm>
            <a:prstGeom prst="rect">
              <a:avLst/>
            </a:prstGeom>
          </p:spPr>
          <p:txBody>
            <a:bodyPr anchor="t" rtlCol="false" tIns="0" lIns="0" bIns="0" rIns="0">
              <a:spAutoFit/>
            </a:bodyPr>
            <a:lstStyle/>
            <a:p>
              <a:pPr algn="l">
                <a:lnSpc>
                  <a:spcPts val="2800"/>
                </a:lnSpc>
              </a:pPr>
              <a:r>
                <a:rPr lang="en-US" sz="2000">
                  <a:solidFill>
                    <a:srgbClr val="132020"/>
                  </a:solidFill>
                  <a:latin typeface="Clear Sans"/>
                  <a:ea typeface="Clear Sans"/>
                  <a:cs typeface="Clear Sans"/>
                  <a:sym typeface="Clear Sans"/>
                </a:rPr>
                <a:t>Employees have access to</a:t>
              </a:r>
            </a:p>
            <a:p>
              <a:pPr algn="l">
                <a:lnSpc>
                  <a:spcPts val="2800"/>
                </a:lnSpc>
              </a:pPr>
              <a:r>
                <a:rPr lang="en-US" sz="2000">
                  <a:solidFill>
                    <a:srgbClr val="132020"/>
                  </a:solidFill>
                  <a:latin typeface="Clear Sans"/>
                  <a:ea typeface="Clear Sans"/>
                  <a:cs typeface="Clear Sans"/>
                  <a:sym typeface="Clear Sans"/>
                </a:rPr>
                <a:t>a vast array of tools to improve the way they work, no matter how complex a task.</a:t>
              </a:r>
            </a:p>
          </p:txBody>
        </p:sp>
        <p:sp>
          <p:nvSpPr>
            <p:cNvPr name="AutoShape 8" id="8"/>
            <p:cNvSpPr/>
            <p:nvPr/>
          </p:nvSpPr>
          <p:spPr>
            <a:xfrm rot="0">
              <a:off x="0" y="1680210"/>
              <a:ext cx="4777811" cy="0"/>
            </a:xfrm>
            <a:prstGeom prst="line">
              <a:avLst/>
            </a:prstGeom>
            <a:ln cap="rnd" w="12700">
              <a:solidFill>
                <a:srgbClr val="210840"/>
              </a:solidFill>
              <a:prstDash val="solid"/>
              <a:headEnd type="none" len="sm" w="sm"/>
              <a:tailEnd type="none" len="sm" w="sm"/>
            </a:ln>
          </p:spPr>
        </p:sp>
      </p:grpSp>
      <p:grpSp>
        <p:nvGrpSpPr>
          <p:cNvPr name="Group 9" id="9"/>
          <p:cNvGrpSpPr/>
          <p:nvPr/>
        </p:nvGrpSpPr>
        <p:grpSpPr>
          <a:xfrm rot="0">
            <a:off x="6769132" y="5398452"/>
            <a:ext cx="3583358" cy="3357245"/>
            <a:chOff x="0" y="0"/>
            <a:chExt cx="4777811" cy="4476327"/>
          </a:xfrm>
        </p:grpSpPr>
        <p:sp>
          <p:nvSpPr>
            <p:cNvPr name="TextBox 10" id="10"/>
            <p:cNvSpPr txBox="true"/>
            <p:nvPr/>
          </p:nvSpPr>
          <p:spPr>
            <a:xfrm rot="0">
              <a:off x="0" y="-47625"/>
              <a:ext cx="4777811" cy="1226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Ease of </a:t>
              </a:r>
            </a:p>
            <a:p>
              <a:pPr algn="l">
                <a:lnSpc>
                  <a:spcPts val="3779"/>
                </a:lnSpc>
              </a:pPr>
              <a:r>
                <a:rPr lang="en-US" sz="2700">
                  <a:solidFill>
                    <a:srgbClr val="865F9D"/>
                  </a:solidFill>
                  <a:latin typeface="Clear Sans Bold"/>
                  <a:ea typeface="Clear Sans Bold"/>
                  <a:cs typeface="Clear Sans Bold"/>
                  <a:sym typeface="Clear Sans Bold"/>
                </a:rPr>
                <a:t>Management</a:t>
              </a:r>
            </a:p>
          </p:txBody>
        </p:sp>
        <p:sp>
          <p:nvSpPr>
            <p:cNvPr name="TextBox 11" id="11"/>
            <p:cNvSpPr txBox="true"/>
            <p:nvPr/>
          </p:nvSpPr>
          <p:spPr>
            <a:xfrm rot="0">
              <a:off x="0" y="2146935"/>
              <a:ext cx="4777811" cy="2329392"/>
            </a:xfrm>
            <a:prstGeom prst="rect">
              <a:avLst/>
            </a:prstGeom>
          </p:spPr>
          <p:txBody>
            <a:bodyPr anchor="t" rtlCol="false" tIns="0" lIns="0" bIns="0" rIns="0">
              <a:spAutoFit/>
            </a:bodyPr>
            <a:lstStyle/>
            <a:p>
              <a:pPr algn="l">
                <a:lnSpc>
                  <a:spcPts val="2800"/>
                </a:lnSpc>
              </a:pPr>
              <a:r>
                <a:rPr lang="en-US" sz="2000">
                  <a:solidFill>
                    <a:srgbClr val="132020"/>
                  </a:solidFill>
                  <a:latin typeface="Clear Sans"/>
                  <a:ea typeface="Clear Sans"/>
                  <a:cs typeface="Clear Sans"/>
                  <a:sym typeface="Clear Sans"/>
                </a:rPr>
                <a:t>Businesses are now able to improve the way they operate, from streamlining processes</a:t>
              </a:r>
            </a:p>
            <a:p>
              <a:pPr algn="l">
                <a:lnSpc>
                  <a:spcPts val="2800"/>
                </a:lnSpc>
              </a:pPr>
              <a:r>
                <a:rPr lang="en-US" sz="2000">
                  <a:solidFill>
                    <a:srgbClr val="132020"/>
                  </a:solidFill>
                  <a:latin typeface="Clear Sans"/>
                  <a:ea typeface="Clear Sans"/>
                  <a:cs typeface="Clear Sans"/>
                  <a:sym typeface="Clear Sans"/>
                </a:rPr>
                <a:t>to handling consumer transactions.</a:t>
              </a:r>
            </a:p>
          </p:txBody>
        </p:sp>
        <p:sp>
          <p:nvSpPr>
            <p:cNvPr name="AutoShape 12" id="12"/>
            <p:cNvSpPr/>
            <p:nvPr/>
          </p:nvSpPr>
          <p:spPr>
            <a:xfrm rot="0">
              <a:off x="0" y="1680210"/>
              <a:ext cx="4777811" cy="0"/>
            </a:xfrm>
            <a:prstGeom prst="line">
              <a:avLst/>
            </a:prstGeom>
            <a:ln cap="rnd" w="12700">
              <a:solidFill>
                <a:srgbClr val="210840"/>
              </a:solidFill>
              <a:prstDash val="solid"/>
              <a:headEnd type="none" len="sm" w="sm"/>
              <a:tailEnd type="none" len="sm" w="sm"/>
            </a:ln>
          </p:spPr>
        </p:sp>
      </p:grpSp>
      <p:grpSp>
        <p:nvGrpSpPr>
          <p:cNvPr name="Group 13" id="13"/>
          <p:cNvGrpSpPr/>
          <p:nvPr/>
        </p:nvGrpSpPr>
        <p:grpSpPr>
          <a:xfrm rot="0">
            <a:off x="1656371" y="5398452"/>
            <a:ext cx="3583358" cy="3357245"/>
            <a:chOff x="0" y="0"/>
            <a:chExt cx="4777811" cy="4476327"/>
          </a:xfrm>
        </p:grpSpPr>
        <p:sp>
          <p:nvSpPr>
            <p:cNvPr name="TextBox 14" id="14"/>
            <p:cNvSpPr txBox="true"/>
            <p:nvPr/>
          </p:nvSpPr>
          <p:spPr>
            <a:xfrm rot="0">
              <a:off x="0" y="-47625"/>
              <a:ext cx="4777811" cy="1226185"/>
            </a:xfrm>
            <a:prstGeom prst="rect">
              <a:avLst/>
            </a:prstGeom>
          </p:spPr>
          <p:txBody>
            <a:bodyPr anchor="t" rtlCol="false" tIns="0" lIns="0" bIns="0" rIns="0">
              <a:spAutoFit/>
            </a:bodyPr>
            <a:lstStyle/>
            <a:p>
              <a:pPr algn="l">
                <a:lnSpc>
                  <a:spcPts val="3779"/>
                </a:lnSpc>
              </a:pPr>
              <a:r>
                <a:rPr lang="en-US" sz="2700">
                  <a:solidFill>
                    <a:srgbClr val="865F9D"/>
                  </a:solidFill>
                  <a:latin typeface="Clear Sans Bold"/>
                  <a:ea typeface="Clear Sans Bold"/>
                  <a:cs typeface="Clear Sans Bold"/>
                  <a:sym typeface="Clear Sans Bold"/>
                </a:rPr>
                <a:t>New Avenues for Progress</a:t>
              </a:r>
            </a:p>
          </p:txBody>
        </p:sp>
        <p:sp>
          <p:nvSpPr>
            <p:cNvPr name="TextBox 15" id="15"/>
            <p:cNvSpPr txBox="true"/>
            <p:nvPr/>
          </p:nvSpPr>
          <p:spPr>
            <a:xfrm rot="0">
              <a:off x="0" y="2146935"/>
              <a:ext cx="4777811" cy="2329392"/>
            </a:xfrm>
            <a:prstGeom prst="rect">
              <a:avLst/>
            </a:prstGeom>
          </p:spPr>
          <p:txBody>
            <a:bodyPr anchor="t" rtlCol="false" tIns="0" lIns="0" bIns="0" rIns="0">
              <a:spAutoFit/>
            </a:bodyPr>
            <a:lstStyle/>
            <a:p>
              <a:pPr algn="l">
                <a:lnSpc>
                  <a:spcPts val="2800"/>
                </a:lnSpc>
              </a:pPr>
              <a:r>
                <a:rPr lang="en-US" sz="2000">
                  <a:solidFill>
                    <a:srgbClr val="132020"/>
                  </a:solidFill>
                  <a:latin typeface="Clear Sans"/>
                  <a:ea typeface="Clear Sans"/>
                  <a:cs typeface="Clear Sans"/>
                  <a:sym typeface="Clear Sans"/>
                </a:rPr>
                <a:t>Technology presents new ways to engage with consumers</a:t>
              </a:r>
            </a:p>
            <a:p>
              <a:pPr algn="l">
                <a:lnSpc>
                  <a:spcPts val="2800"/>
                </a:lnSpc>
              </a:pPr>
              <a:r>
                <a:rPr lang="en-US" sz="2000">
                  <a:solidFill>
                    <a:srgbClr val="132020"/>
                  </a:solidFill>
                  <a:latin typeface="Clear Sans"/>
                  <a:ea typeface="Clear Sans"/>
                  <a:cs typeface="Clear Sans"/>
                  <a:sym typeface="Clear Sans"/>
                </a:rPr>
                <a:t>and provide new services</a:t>
              </a:r>
            </a:p>
            <a:p>
              <a:pPr algn="l">
                <a:lnSpc>
                  <a:spcPts val="2800"/>
                </a:lnSpc>
              </a:pPr>
              <a:r>
                <a:rPr lang="en-US" sz="2000">
                  <a:solidFill>
                    <a:srgbClr val="132020"/>
                  </a:solidFill>
                  <a:latin typeface="Clear Sans"/>
                  <a:ea typeface="Clear Sans"/>
                  <a:cs typeface="Clear Sans"/>
                  <a:sym typeface="Clear Sans"/>
                </a:rPr>
                <a:t>they may need in this age</a:t>
              </a:r>
            </a:p>
            <a:p>
              <a:pPr algn="l">
                <a:lnSpc>
                  <a:spcPts val="2800"/>
                </a:lnSpc>
              </a:pPr>
              <a:r>
                <a:rPr lang="en-US" sz="2000">
                  <a:solidFill>
                    <a:srgbClr val="132020"/>
                  </a:solidFill>
                  <a:latin typeface="Clear Sans"/>
                  <a:ea typeface="Clear Sans"/>
                  <a:cs typeface="Clear Sans"/>
                  <a:sym typeface="Clear Sans"/>
                </a:rPr>
                <a:t>of advanced tech.</a:t>
              </a:r>
            </a:p>
          </p:txBody>
        </p:sp>
        <p:sp>
          <p:nvSpPr>
            <p:cNvPr name="AutoShape 16" id="16"/>
            <p:cNvSpPr/>
            <p:nvPr/>
          </p:nvSpPr>
          <p:spPr>
            <a:xfrm rot="0">
              <a:off x="0" y="1680210"/>
              <a:ext cx="4777811" cy="0"/>
            </a:xfrm>
            <a:prstGeom prst="line">
              <a:avLst/>
            </a:prstGeom>
            <a:ln cap="rnd" w="12700">
              <a:solidFill>
                <a:srgbClr val="210840"/>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DAGNAXSd4EU</dc:identifier>
  <dcterms:modified xsi:type="dcterms:W3CDTF">2011-08-01T06:04:30Z</dcterms:modified>
  <cp:revision>1</cp:revision>
  <dc:title>White Photo-centric Technology in Business and at Work Technology Presentation</dc:title>
</cp:coreProperties>
</file>